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sldIdLst>
    <p:sldId id="256" r:id="rId2"/>
    <p:sldId id="564" r:id="rId3"/>
    <p:sldId id="599" r:id="rId4"/>
    <p:sldId id="600" r:id="rId5"/>
    <p:sldId id="601" r:id="rId6"/>
    <p:sldId id="602" r:id="rId7"/>
    <p:sldId id="631" r:id="rId8"/>
    <p:sldId id="603" r:id="rId9"/>
    <p:sldId id="604" r:id="rId10"/>
    <p:sldId id="605" r:id="rId11"/>
    <p:sldId id="606" r:id="rId12"/>
    <p:sldId id="607" r:id="rId13"/>
    <p:sldId id="608" r:id="rId14"/>
    <p:sldId id="632" r:id="rId15"/>
    <p:sldId id="633" r:id="rId16"/>
    <p:sldId id="609" r:id="rId17"/>
    <p:sldId id="610" r:id="rId18"/>
    <p:sldId id="634" r:id="rId19"/>
    <p:sldId id="635" r:id="rId20"/>
    <p:sldId id="611" r:id="rId21"/>
    <p:sldId id="612" r:id="rId22"/>
    <p:sldId id="614" r:id="rId23"/>
    <p:sldId id="615" r:id="rId24"/>
    <p:sldId id="616" r:id="rId25"/>
    <p:sldId id="617" r:id="rId26"/>
    <p:sldId id="618" r:id="rId27"/>
    <p:sldId id="637" r:id="rId28"/>
    <p:sldId id="638" r:id="rId29"/>
    <p:sldId id="619" r:id="rId30"/>
    <p:sldId id="620" r:id="rId31"/>
    <p:sldId id="621" r:id="rId32"/>
    <p:sldId id="636" r:id="rId33"/>
    <p:sldId id="622" r:id="rId34"/>
    <p:sldId id="623" r:id="rId35"/>
    <p:sldId id="624" r:id="rId36"/>
    <p:sldId id="625" r:id="rId37"/>
    <p:sldId id="626" r:id="rId38"/>
    <p:sldId id="627" r:id="rId39"/>
    <p:sldId id="639" r:id="rId4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irSvI042rLD/1MEU6DOAZADPDF5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2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71A07C-C811-4A47-9D0F-A9A5F82E3BAD}">
  <a:tblStyle styleId="{DF71A07C-C811-4A47-9D0F-A9A5F82E3BAD}"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0"/>
    <p:restoredTop sz="82048" autoAdjust="0"/>
  </p:normalViewPr>
  <p:slideViewPr>
    <p:cSldViewPr snapToGrid="0" snapToObjects="1">
      <p:cViewPr varScale="1">
        <p:scale>
          <a:sx n="80" d="100"/>
          <a:sy n="80" d="100"/>
        </p:scale>
        <p:origin x="108" y="408"/>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tr-T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280659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5942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11</a:t>
            </a:fld>
            <a:endParaRPr/>
          </a:p>
        </p:txBody>
      </p:sp>
    </p:spTree>
    <p:extLst>
      <p:ext uri="{BB962C8B-B14F-4D97-AF65-F5344CB8AC3E}">
        <p14:creationId xmlns:p14="http://schemas.microsoft.com/office/powerpoint/2010/main" val="2686972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12</a:t>
            </a:fld>
            <a:endParaRPr/>
          </a:p>
        </p:txBody>
      </p:sp>
    </p:spTree>
    <p:extLst>
      <p:ext uri="{BB962C8B-B14F-4D97-AF65-F5344CB8AC3E}">
        <p14:creationId xmlns:p14="http://schemas.microsoft.com/office/powerpoint/2010/main" val="4128490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13</a:t>
            </a:fld>
            <a:endParaRPr/>
          </a:p>
        </p:txBody>
      </p:sp>
    </p:spTree>
    <p:extLst>
      <p:ext uri="{BB962C8B-B14F-4D97-AF65-F5344CB8AC3E}">
        <p14:creationId xmlns:p14="http://schemas.microsoft.com/office/powerpoint/2010/main" val="3810294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16</a:t>
            </a:fld>
            <a:endParaRPr/>
          </a:p>
        </p:txBody>
      </p:sp>
    </p:spTree>
    <p:extLst>
      <p:ext uri="{BB962C8B-B14F-4D97-AF65-F5344CB8AC3E}">
        <p14:creationId xmlns:p14="http://schemas.microsoft.com/office/powerpoint/2010/main" val="516028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17</a:t>
            </a:fld>
            <a:endParaRPr/>
          </a:p>
        </p:txBody>
      </p:sp>
    </p:spTree>
    <p:extLst>
      <p:ext uri="{BB962C8B-B14F-4D97-AF65-F5344CB8AC3E}">
        <p14:creationId xmlns:p14="http://schemas.microsoft.com/office/powerpoint/2010/main" val="288043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smtClean="0"/>
              <a:t>DDoS</a:t>
            </a:r>
          </a:p>
          <a:p>
            <a:pPr marL="0" marR="0" lvl="0" indent="0" algn="l" rtl="0">
              <a:lnSpc>
                <a:spcPct val="100000"/>
              </a:lnSpc>
              <a:spcBef>
                <a:spcPts val="0"/>
              </a:spcBef>
              <a:spcAft>
                <a:spcPts val="0"/>
              </a:spcAft>
              <a:buClr>
                <a:schemeClr val="dk1"/>
              </a:buClr>
              <a:buSzPts val="1200"/>
              <a:buFont typeface="Calibri"/>
              <a:buNone/>
            </a:pPr>
            <a:endParaRPr lang="en-US" dirty="0" smtClean="0"/>
          </a:p>
          <a:p>
            <a:pPr marL="0" marR="0" lvl="0" indent="0" algn="l" rtl="0">
              <a:lnSpc>
                <a:spcPct val="100000"/>
              </a:lnSpc>
              <a:spcBef>
                <a:spcPts val="0"/>
              </a:spcBef>
              <a:spcAft>
                <a:spcPts val="0"/>
              </a:spcAft>
              <a:buClr>
                <a:schemeClr val="dk1"/>
              </a:buClr>
              <a:buSzPts val="1200"/>
              <a:buFont typeface="Calibri"/>
              <a:buNone/>
            </a:pPr>
            <a:r>
              <a:rPr lang="en-US" dirty="0" smtClean="0"/>
              <a:t>Back door</a:t>
            </a: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20</a:t>
            </a:fld>
            <a:endParaRPr/>
          </a:p>
        </p:txBody>
      </p:sp>
    </p:spTree>
    <p:extLst>
      <p:ext uri="{BB962C8B-B14F-4D97-AF65-F5344CB8AC3E}">
        <p14:creationId xmlns:p14="http://schemas.microsoft.com/office/powerpoint/2010/main" val="1381811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21</a:t>
            </a:fld>
            <a:endParaRPr/>
          </a:p>
        </p:txBody>
      </p:sp>
    </p:spTree>
    <p:extLst>
      <p:ext uri="{BB962C8B-B14F-4D97-AF65-F5344CB8AC3E}">
        <p14:creationId xmlns:p14="http://schemas.microsoft.com/office/powerpoint/2010/main" val="2617910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22</a:t>
            </a:fld>
            <a:endParaRPr/>
          </a:p>
        </p:txBody>
      </p:sp>
    </p:spTree>
    <p:extLst>
      <p:ext uri="{BB962C8B-B14F-4D97-AF65-F5344CB8AC3E}">
        <p14:creationId xmlns:p14="http://schemas.microsoft.com/office/powerpoint/2010/main" val="2854881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23</a:t>
            </a:fld>
            <a:endParaRPr/>
          </a:p>
        </p:txBody>
      </p:sp>
    </p:spTree>
    <p:extLst>
      <p:ext uri="{BB962C8B-B14F-4D97-AF65-F5344CB8AC3E}">
        <p14:creationId xmlns:p14="http://schemas.microsoft.com/office/powerpoint/2010/main" val="1529452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24</a:t>
            </a:fld>
            <a:endParaRPr/>
          </a:p>
        </p:txBody>
      </p:sp>
    </p:spTree>
    <p:extLst>
      <p:ext uri="{BB962C8B-B14F-4D97-AF65-F5344CB8AC3E}">
        <p14:creationId xmlns:p14="http://schemas.microsoft.com/office/powerpoint/2010/main" val="3751332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a:t>
            </a:fld>
            <a:endParaRPr/>
          </a:p>
        </p:txBody>
      </p:sp>
    </p:spTree>
    <p:extLst>
      <p:ext uri="{BB962C8B-B14F-4D97-AF65-F5344CB8AC3E}">
        <p14:creationId xmlns:p14="http://schemas.microsoft.com/office/powerpoint/2010/main" val="3292422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25</a:t>
            </a:fld>
            <a:endParaRPr/>
          </a:p>
        </p:txBody>
      </p:sp>
    </p:spTree>
    <p:extLst>
      <p:ext uri="{BB962C8B-B14F-4D97-AF65-F5344CB8AC3E}">
        <p14:creationId xmlns:p14="http://schemas.microsoft.com/office/powerpoint/2010/main" val="4188137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26</a:t>
            </a:fld>
            <a:endParaRPr/>
          </a:p>
        </p:txBody>
      </p:sp>
    </p:spTree>
    <p:extLst>
      <p:ext uri="{BB962C8B-B14F-4D97-AF65-F5344CB8AC3E}">
        <p14:creationId xmlns:p14="http://schemas.microsoft.com/office/powerpoint/2010/main" val="240665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29</a:t>
            </a:fld>
            <a:endParaRPr/>
          </a:p>
        </p:txBody>
      </p:sp>
    </p:spTree>
    <p:extLst>
      <p:ext uri="{BB962C8B-B14F-4D97-AF65-F5344CB8AC3E}">
        <p14:creationId xmlns:p14="http://schemas.microsoft.com/office/powerpoint/2010/main" val="3837492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30</a:t>
            </a:fld>
            <a:endParaRPr/>
          </a:p>
        </p:txBody>
      </p:sp>
    </p:spTree>
    <p:extLst>
      <p:ext uri="{BB962C8B-B14F-4D97-AF65-F5344CB8AC3E}">
        <p14:creationId xmlns:p14="http://schemas.microsoft.com/office/powerpoint/2010/main" val="3576484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31</a:t>
            </a:fld>
            <a:endParaRPr/>
          </a:p>
        </p:txBody>
      </p:sp>
    </p:spTree>
    <p:extLst>
      <p:ext uri="{BB962C8B-B14F-4D97-AF65-F5344CB8AC3E}">
        <p14:creationId xmlns:p14="http://schemas.microsoft.com/office/powerpoint/2010/main" val="3219303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33</a:t>
            </a:fld>
            <a:endParaRPr/>
          </a:p>
        </p:txBody>
      </p:sp>
    </p:spTree>
    <p:extLst>
      <p:ext uri="{BB962C8B-B14F-4D97-AF65-F5344CB8AC3E}">
        <p14:creationId xmlns:p14="http://schemas.microsoft.com/office/powerpoint/2010/main" val="613089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34</a:t>
            </a:fld>
            <a:endParaRPr/>
          </a:p>
        </p:txBody>
      </p:sp>
    </p:spTree>
    <p:extLst>
      <p:ext uri="{BB962C8B-B14F-4D97-AF65-F5344CB8AC3E}">
        <p14:creationId xmlns:p14="http://schemas.microsoft.com/office/powerpoint/2010/main" val="3535221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35</a:t>
            </a:fld>
            <a:endParaRPr/>
          </a:p>
        </p:txBody>
      </p:sp>
    </p:spTree>
    <p:extLst>
      <p:ext uri="{BB962C8B-B14F-4D97-AF65-F5344CB8AC3E}">
        <p14:creationId xmlns:p14="http://schemas.microsoft.com/office/powerpoint/2010/main" val="3988466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tr-TR" sz="1200" b="0" i="0" u="none" strike="noStrike" cap="none" dirty="0" smtClean="0">
                <a:solidFill>
                  <a:schemeClr val="dk1"/>
                </a:solidFill>
                <a:latin typeface="Calibri"/>
                <a:ea typeface="Calibri"/>
                <a:cs typeface="Calibri"/>
                <a:sym typeface="Calibri"/>
              </a:rPr>
              <a:t>https://security.berkeley.edu/education-awareness/phishing/phishing-examples-archive </a:t>
            </a: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36</a:t>
            </a:fld>
            <a:endParaRPr/>
          </a:p>
        </p:txBody>
      </p:sp>
    </p:spTree>
    <p:extLst>
      <p:ext uri="{BB962C8B-B14F-4D97-AF65-F5344CB8AC3E}">
        <p14:creationId xmlns:p14="http://schemas.microsoft.com/office/powerpoint/2010/main" val="3543624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tr-TR" sz="1200" b="0" i="0" u="none" strike="noStrike" cap="none" dirty="0" smtClean="0">
                <a:solidFill>
                  <a:schemeClr val="dk1"/>
                </a:solidFill>
                <a:latin typeface="Calibri"/>
                <a:ea typeface="Calibri"/>
                <a:cs typeface="Calibri"/>
                <a:sym typeface="Calibri"/>
              </a:rPr>
              <a:t>https://security.berkeley.edu/education-awareness/phishing/phishing-examples-archive </a:t>
            </a: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37</a:t>
            </a:fld>
            <a:endParaRPr/>
          </a:p>
        </p:txBody>
      </p:sp>
    </p:spTree>
    <p:extLst>
      <p:ext uri="{BB962C8B-B14F-4D97-AF65-F5344CB8AC3E}">
        <p14:creationId xmlns:p14="http://schemas.microsoft.com/office/powerpoint/2010/main" val="349841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smtClean="0"/>
              <a:t>https://www.fbi.gov/news/stories/morris-worm-30-years-since-first-major-attack-on-internet-110218</a:t>
            </a: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4</a:t>
            </a:fld>
            <a:endParaRPr/>
          </a:p>
        </p:txBody>
      </p:sp>
    </p:spTree>
    <p:extLst>
      <p:ext uri="{BB962C8B-B14F-4D97-AF65-F5344CB8AC3E}">
        <p14:creationId xmlns:p14="http://schemas.microsoft.com/office/powerpoint/2010/main" val="3217791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tr-TR" sz="1200" b="0" i="0" u="none" strike="noStrike" cap="none" dirty="0" smtClean="0">
                <a:solidFill>
                  <a:schemeClr val="dk1"/>
                </a:solidFill>
                <a:latin typeface="Calibri"/>
                <a:ea typeface="Calibri"/>
                <a:cs typeface="Calibri"/>
                <a:sym typeface="Calibri"/>
              </a:rPr>
              <a:t>https://security.berkeley.edu/education-awareness/phishing/phishing-examples-archive </a:t>
            </a: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38</a:t>
            </a:fld>
            <a:endParaRPr/>
          </a:p>
        </p:txBody>
      </p:sp>
    </p:spTree>
    <p:extLst>
      <p:ext uri="{BB962C8B-B14F-4D97-AF65-F5344CB8AC3E}">
        <p14:creationId xmlns:p14="http://schemas.microsoft.com/office/powerpoint/2010/main" val="2690114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84" name="Google Shape;18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39</a:t>
            </a:fld>
            <a:endParaRPr/>
          </a:p>
        </p:txBody>
      </p:sp>
    </p:spTree>
    <p:extLst>
      <p:ext uri="{BB962C8B-B14F-4D97-AF65-F5344CB8AC3E}">
        <p14:creationId xmlns:p14="http://schemas.microsoft.com/office/powerpoint/2010/main" val="3926642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5</a:t>
            </a:fld>
            <a:endParaRPr/>
          </a:p>
        </p:txBody>
      </p:sp>
    </p:spTree>
    <p:extLst>
      <p:ext uri="{BB962C8B-B14F-4D97-AF65-F5344CB8AC3E}">
        <p14:creationId xmlns:p14="http://schemas.microsoft.com/office/powerpoint/2010/main" val="152615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smtClean="0"/>
              <a:t>https://www.milliyet.com.tr/molatik/galeri/melissa-virusu-milyonlarca-dolar-hasar-birakan-olay-84698/1</a:t>
            </a:r>
          </a:p>
          <a:p>
            <a:pPr marL="0" marR="0" lvl="0" indent="0" algn="l" rtl="0">
              <a:lnSpc>
                <a:spcPct val="100000"/>
              </a:lnSpc>
              <a:spcBef>
                <a:spcPts val="0"/>
              </a:spcBef>
              <a:spcAft>
                <a:spcPts val="0"/>
              </a:spcAft>
              <a:buClr>
                <a:schemeClr val="dk1"/>
              </a:buClr>
              <a:buSzPts val="1200"/>
              <a:buFont typeface="Calibri"/>
              <a:buNone/>
            </a:pPr>
            <a:endParaRPr lang="en-US" dirty="0" smtClean="0"/>
          </a:p>
          <a:p>
            <a:r>
              <a:rPr lang="en-US" b="1" dirty="0" smtClean="0"/>
              <a:t>1. Melissa (1999)</a:t>
            </a:r>
            <a:endParaRPr lang="en-US" dirty="0" smtClean="0"/>
          </a:p>
          <a:p>
            <a:r>
              <a:rPr lang="en-US" dirty="0" smtClean="0"/>
              <a:t>Melissa, Microsoft Word </a:t>
            </a:r>
            <a:r>
              <a:rPr lang="en-US" dirty="0" err="1" smtClean="0"/>
              <a:t>makroları</a:t>
            </a:r>
            <a:r>
              <a:rPr lang="en-US" dirty="0" smtClean="0"/>
              <a:t> </a:t>
            </a:r>
            <a:r>
              <a:rPr lang="en-US" dirty="0" err="1" smtClean="0"/>
              <a:t>aracılığıyla</a:t>
            </a:r>
            <a:r>
              <a:rPr lang="en-US" dirty="0" smtClean="0"/>
              <a:t> </a:t>
            </a:r>
            <a:r>
              <a:rPr lang="en-US" dirty="0" err="1" smtClean="0"/>
              <a:t>yayılan</a:t>
            </a:r>
            <a:r>
              <a:rPr lang="en-US" dirty="0" smtClean="0"/>
              <a:t> </a:t>
            </a:r>
            <a:r>
              <a:rPr lang="en-US" dirty="0" err="1" smtClean="0"/>
              <a:t>bir</a:t>
            </a:r>
            <a:r>
              <a:rPr lang="en-US" dirty="0" smtClean="0"/>
              <a:t> </a:t>
            </a:r>
            <a:r>
              <a:rPr lang="en-US" dirty="0" err="1" smtClean="0"/>
              <a:t>makro</a:t>
            </a:r>
            <a:r>
              <a:rPr lang="en-US" dirty="0" smtClean="0"/>
              <a:t> </a:t>
            </a:r>
            <a:r>
              <a:rPr lang="en-US" dirty="0" err="1" smtClean="0"/>
              <a:t>virüsüdü</a:t>
            </a:r>
            <a:r>
              <a:rPr lang="en-US" dirty="0" smtClean="0"/>
              <a:t>. </a:t>
            </a:r>
            <a:r>
              <a:rPr lang="en-US" dirty="0" err="1" smtClean="0"/>
              <a:t>Bulaştığı</a:t>
            </a:r>
            <a:r>
              <a:rPr lang="en-US" dirty="0" smtClean="0"/>
              <a:t> </a:t>
            </a:r>
            <a:r>
              <a:rPr lang="en-US" dirty="0" err="1" smtClean="0"/>
              <a:t>bilgisayarlarda</a:t>
            </a:r>
            <a:r>
              <a:rPr lang="en-US" dirty="0" smtClean="0"/>
              <a:t> e-</a:t>
            </a:r>
            <a:r>
              <a:rPr lang="en-US" dirty="0" err="1" smtClean="0"/>
              <a:t>posta</a:t>
            </a:r>
            <a:r>
              <a:rPr lang="en-US" dirty="0" smtClean="0"/>
              <a:t> </a:t>
            </a:r>
            <a:r>
              <a:rPr lang="en-US" dirty="0" err="1" smtClean="0"/>
              <a:t>adreslerini</a:t>
            </a:r>
            <a:r>
              <a:rPr lang="en-US" dirty="0" smtClean="0"/>
              <a:t> </a:t>
            </a:r>
            <a:r>
              <a:rPr lang="en-US" dirty="0" err="1" smtClean="0"/>
              <a:t>toplayarak</a:t>
            </a:r>
            <a:r>
              <a:rPr lang="en-US" dirty="0" smtClean="0"/>
              <a:t> </a:t>
            </a:r>
            <a:r>
              <a:rPr lang="en-US" dirty="0" err="1" smtClean="0"/>
              <a:t>kendisini</a:t>
            </a:r>
            <a:r>
              <a:rPr lang="en-US" dirty="0" smtClean="0"/>
              <a:t> </a:t>
            </a:r>
            <a:r>
              <a:rPr lang="en-US" dirty="0" err="1" smtClean="0"/>
              <a:t>otomatik</a:t>
            </a:r>
            <a:r>
              <a:rPr lang="en-US" dirty="0" smtClean="0"/>
              <a:t> </a:t>
            </a:r>
            <a:r>
              <a:rPr lang="en-US" dirty="0" err="1" smtClean="0"/>
              <a:t>olarak</a:t>
            </a:r>
            <a:r>
              <a:rPr lang="en-US" dirty="0" smtClean="0"/>
              <a:t> </a:t>
            </a:r>
            <a:r>
              <a:rPr lang="en-US" dirty="0" err="1" smtClean="0"/>
              <a:t>kopyalar</a:t>
            </a:r>
            <a:r>
              <a:rPr lang="en-US" dirty="0" smtClean="0"/>
              <a:t> </a:t>
            </a:r>
            <a:r>
              <a:rPr lang="en-US" dirty="0" err="1" smtClean="0"/>
              <a:t>ve</a:t>
            </a:r>
            <a:r>
              <a:rPr lang="en-US" dirty="0" smtClean="0"/>
              <a:t> </a:t>
            </a:r>
            <a:r>
              <a:rPr lang="en-US" dirty="0" err="1" smtClean="0"/>
              <a:t>bulaştığı</a:t>
            </a:r>
            <a:r>
              <a:rPr lang="en-US" dirty="0" smtClean="0"/>
              <a:t> </a:t>
            </a:r>
            <a:r>
              <a:rPr lang="en-US" dirty="0" err="1" smtClean="0"/>
              <a:t>kişilerin</a:t>
            </a:r>
            <a:r>
              <a:rPr lang="en-US" dirty="0" smtClean="0"/>
              <a:t> </a:t>
            </a:r>
            <a:r>
              <a:rPr lang="en-US" dirty="0" err="1" smtClean="0"/>
              <a:t>adres</a:t>
            </a:r>
            <a:r>
              <a:rPr lang="en-US" dirty="0" smtClean="0"/>
              <a:t> </a:t>
            </a:r>
            <a:r>
              <a:rPr lang="en-US" dirty="0" err="1" smtClean="0"/>
              <a:t>defterindeki</a:t>
            </a:r>
            <a:r>
              <a:rPr lang="en-US" dirty="0" smtClean="0"/>
              <a:t> </a:t>
            </a:r>
            <a:r>
              <a:rPr lang="en-US" dirty="0" err="1" smtClean="0"/>
              <a:t>kişilere</a:t>
            </a:r>
            <a:r>
              <a:rPr lang="en-US" dirty="0" smtClean="0"/>
              <a:t> </a:t>
            </a:r>
            <a:r>
              <a:rPr lang="en-US" dirty="0" err="1" smtClean="0"/>
              <a:t>gönderirdi</a:t>
            </a:r>
            <a:r>
              <a:rPr lang="en-US" dirty="0" smtClean="0"/>
              <a:t>. Melissa, </a:t>
            </a:r>
            <a:r>
              <a:rPr lang="en-US" dirty="0" err="1" smtClean="0"/>
              <a:t>dünya</a:t>
            </a:r>
            <a:r>
              <a:rPr lang="en-US" dirty="0" smtClean="0"/>
              <a:t> </a:t>
            </a:r>
            <a:r>
              <a:rPr lang="en-US" dirty="0" err="1" smtClean="0"/>
              <a:t>çapında</a:t>
            </a:r>
            <a:r>
              <a:rPr lang="en-US" dirty="0" smtClean="0"/>
              <a:t> </a:t>
            </a:r>
            <a:r>
              <a:rPr lang="en-US" dirty="0" err="1" smtClean="0"/>
              <a:t>milyonlarca</a:t>
            </a:r>
            <a:r>
              <a:rPr lang="en-US" dirty="0" smtClean="0"/>
              <a:t> </a:t>
            </a:r>
            <a:r>
              <a:rPr lang="en-US" dirty="0" err="1" smtClean="0"/>
              <a:t>bilgisayarı</a:t>
            </a:r>
            <a:r>
              <a:rPr lang="en-US" dirty="0" smtClean="0"/>
              <a:t> </a:t>
            </a:r>
            <a:r>
              <a:rPr lang="en-US" dirty="0" err="1" smtClean="0"/>
              <a:t>etkiledi</a:t>
            </a:r>
            <a:r>
              <a:rPr lang="en-US" dirty="0" smtClean="0"/>
              <a:t> </a:t>
            </a:r>
            <a:r>
              <a:rPr lang="en-US" dirty="0" err="1" smtClean="0"/>
              <a:t>ve</a:t>
            </a:r>
            <a:r>
              <a:rPr lang="en-US" dirty="0" smtClean="0"/>
              <a:t> </a:t>
            </a:r>
            <a:r>
              <a:rPr lang="en-US" dirty="0" err="1" smtClean="0"/>
              <a:t>milyarlarca</a:t>
            </a:r>
            <a:r>
              <a:rPr lang="en-US" dirty="0" smtClean="0"/>
              <a:t> </a:t>
            </a:r>
            <a:r>
              <a:rPr lang="en-US" dirty="0" err="1" smtClean="0"/>
              <a:t>dolarlık</a:t>
            </a:r>
            <a:r>
              <a:rPr lang="en-US" dirty="0" smtClean="0"/>
              <a:t> </a:t>
            </a:r>
            <a:r>
              <a:rPr lang="en-US" dirty="0" err="1" smtClean="0"/>
              <a:t>zarara</a:t>
            </a:r>
            <a:r>
              <a:rPr lang="en-US" dirty="0" smtClean="0"/>
              <a:t> </a:t>
            </a:r>
            <a:r>
              <a:rPr lang="en-US" dirty="0" err="1" smtClean="0"/>
              <a:t>yol</a:t>
            </a:r>
            <a:r>
              <a:rPr lang="en-US" dirty="0" smtClean="0"/>
              <a:t> </a:t>
            </a:r>
            <a:r>
              <a:rPr lang="en-US" dirty="0" err="1" smtClean="0"/>
              <a:t>açtı</a:t>
            </a:r>
            <a:r>
              <a:rPr lang="en-US" dirty="0" smtClean="0"/>
              <a:t>.</a:t>
            </a:r>
          </a:p>
          <a:p>
            <a:r>
              <a:rPr lang="en-US" b="1" dirty="0" smtClean="0"/>
              <a:t>2. ILOVEYOU (2000)</a:t>
            </a:r>
            <a:endParaRPr lang="en-US" dirty="0" smtClean="0"/>
          </a:p>
          <a:p>
            <a:r>
              <a:rPr lang="en-US" dirty="0" smtClean="0"/>
              <a:t>"I Love You" </a:t>
            </a:r>
            <a:r>
              <a:rPr lang="en-US" dirty="0" err="1" smtClean="0"/>
              <a:t>adlı</a:t>
            </a:r>
            <a:r>
              <a:rPr lang="en-US" dirty="0" smtClean="0"/>
              <a:t> </a:t>
            </a:r>
            <a:r>
              <a:rPr lang="en-US" dirty="0" err="1" smtClean="0"/>
              <a:t>fidye</a:t>
            </a:r>
            <a:r>
              <a:rPr lang="en-US" dirty="0" smtClean="0"/>
              <a:t> </a:t>
            </a:r>
            <a:r>
              <a:rPr lang="en-US" dirty="0" err="1" smtClean="0"/>
              <a:t>yazılımı</a:t>
            </a:r>
            <a:r>
              <a:rPr lang="en-US" dirty="0" smtClean="0"/>
              <a:t>, </a:t>
            </a:r>
            <a:r>
              <a:rPr lang="en-US" dirty="0" err="1" smtClean="0"/>
              <a:t>bir</a:t>
            </a:r>
            <a:r>
              <a:rPr lang="en-US" dirty="0" smtClean="0"/>
              <a:t> </a:t>
            </a:r>
            <a:r>
              <a:rPr lang="en-US" dirty="0" err="1" smtClean="0"/>
              <a:t>aşk</a:t>
            </a:r>
            <a:r>
              <a:rPr lang="en-US" dirty="0" smtClean="0"/>
              <a:t> </a:t>
            </a:r>
            <a:r>
              <a:rPr lang="en-US" dirty="0" err="1" smtClean="0"/>
              <a:t>mektubu</a:t>
            </a:r>
            <a:r>
              <a:rPr lang="en-US" dirty="0" smtClean="0"/>
              <a:t> </a:t>
            </a:r>
            <a:r>
              <a:rPr lang="en-US" dirty="0" err="1" smtClean="0"/>
              <a:t>gibi</a:t>
            </a:r>
            <a:r>
              <a:rPr lang="en-US" dirty="0" smtClean="0"/>
              <a:t> </a:t>
            </a:r>
            <a:r>
              <a:rPr lang="en-US" dirty="0" err="1" smtClean="0"/>
              <a:t>görünen</a:t>
            </a:r>
            <a:r>
              <a:rPr lang="en-US" dirty="0" smtClean="0"/>
              <a:t> </a:t>
            </a:r>
            <a:r>
              <a:rPr lang="en-US" dirty="0" err="1" smtClean="0"/>
              <a:t>bir</a:t>
            </a:r>
            <a:r>
              <a:rPr lang="en-US" dirty="0" smtClean="0"/>
              <a:t> e-</a:t>
            </a:r>
            <a:r>
              <a:rPr lang="en-US" dirty="0" err="1" smtClean="0"/>
              <a:t>posta</a:t>
            </a:r>
            <a:r>
              <a:rPr lang="en-US" dirty="0" smtClean="0"/>
              <a:t> </a:t>
            </a:r>
            <a:r>
              <a:rPr lang="en-US" dirty="0" err="1" smtClean="0"/>
              <a:t>eki</a:t>
            </a:r>
            <a:r>
              <a:rPr lang="en-US" dirty="0" smtClean="0"/>
              <a:t> </a:t>
            </a:r>
            <a:r>
              <a:rPr lang="en-US" dirty="0" err="1" smtClean="0"/>
              <a:t>olarak</a:t>
            </a:r>
            <a:r>
              <a:rPr lang="en-US" dirty="0" smtClean="0"/>
              <a:t> </a:t>
            </a:r>
            <a:r>
              <a:rPr lang="en-US" dirty="0" err="1" smtClean="0"/>
              <a:t>yayıldı</a:t>
            </a:r>
            <a:r>
              <a:rPr lang="en-US" dirty="0" smtClean="0"/>
              <a:t>. </a:t>
            </a:r>
            <a:r>
              <a:rPr lang="en-US" dirty="0" err="1" smtClean="0"/>
              <a:t>Eki</a:t>
            </a:r>
            <a:r>
              <a:rPr lang="en-US" dirty="0" smtClean="0"/>
              <a:t> </a:t>
            </a:r>
            <a:r>
              <a:rPr lang="en-US" dirty="0" err="1" smtClean="0"/>
              <a:t>açan</a:t>
            </a:r>
            <a:r>
              <a:rPr lang="en-US" dirty="0" smtClean="0"/>
              <a:t> </a:t>
            </a:r>
            <a:r>
              <a:rPr lang="en-US" dirty="0" err="1" smtClean="0"/>
              <a:t>kullanıcıların</a:t>
            </a:r>
            <a:r>
              <a:rPr lang="en-US" dirty="0" smtClean="0"/>
              <a:t> </a:t>
            </a:r>
            <a:r>
              <a:rPr lang="en-US" dirty="0" err="1" smtClean="0"/>
              <a:t>bilgisayarlarına</a:t>
            </a:r>
            <a:r>
              <a:rPr lang="en-US" dirty="0" smtClean="0"/>
              <a:t> </a:t>
            </a:r>
            <a:r>
              <a:rPr lang="en-US" dirty="0" err="1" smtClean="0"/>
              <a:t>virüs</a:t>
            </a:r>
            <a:r>
              <a:rPr lang="en-US" dirty="0" smtClean="0"/>
              <a:t> </a:t>
            </a:r>
            <a:r>
              <a:rPr lang="en-US" dirty="0" err="1" smtClean="0"/>
              <a:t>bulaştı</a:t>
            </a:r>
            <a:r>
              <a:rPr lang="en-US" dirty="0" smtClean="0"/>
              <a:t> </a:t>
            </a:r>
            <a:r>
              <a:rPr lang="en-US" dirty="0" err="1" smtClean="0"/>
              <a:t>ve</a:t>
            </a:r>
            <a:r>
              <a:rPr lang="en-US" dirty="0" smtClean="0"/>
              <a:t> </a:t>
            </a:r>
            <a:r>
              <a:rPr lang="en-US" dirty="0" err="1" smtClean="0"/>
              <a:t>virüs</a:t>
            </a:r>
            <a:r>
              <a:rPr lang="en-US" dirty="0" smtClean="0"/>
              <a:t> </a:t>
            </a:r>
            <a:r>
              <a:rPr lang="en-US" dirty="0" err="1" smtClean="0"/>
              <a:t>tüm</a:t>
            </a:r>
            <a:r>
              <a:rPr lang="en-US" dirty="0" smtClean="0"/>
              <a:t> </a:t>
            </a:r>
            <a:r>
              <a:rPr lang="en-US" dirty="0" err="1" smtClean="0"/>
              <a:t>dosyaları</a:t>
            </a:r>
            <a:r>
              <a:rPr lang="en-US" dirty="0" smtClean="0"/>
              <a:t> </a:t>
            </a:r>
            <a:r>
              <a:rPr lang="en-US" dirty="0" err="1" smtClean="0"/>
              <a:t>şifreleyerek</a:t>
            </a:r>
            <a:r>
              <a:rPr lang="en-US" dirty="0" smtClean="0"/>
              <a:t> </a:t>
            </a:r>
            <a:r>
              <a:rPr lang="en-US" dirty="0" err="1" smtClean="0"/>
              <a:t>fidye</a:t>
            </a:r>
            <a:r>
              <a:rPr lang="en-US" dirty="0" smtClean="0"/>
              <a:t> </a:t>
            </a:r>
            <a:r>
              <a:rPr lang="en-US" dirty="0" err="1" smtClean="0"/>
              <a:t>talep</a:t>
            </a:r>
            <a:r>
              <a:rPr lang="en-US" dirty="0" smtClean="0"/>
              <a:t> </a:t>
            </a:r>
            <a:r>
              <a:rPr lang="en-US" dirty="0" err="1" smtClean="0"/>
              <a:t>etti</a:t>
            </a:r>
            <a:r>
              <a:rPr lang="en-US" dirty="0" smtClean="0"/>
              <a:t>. ILOVEYOU, </a:t>
            </a:r>
            <a:r>
              <a:rPr lang="en-US" dirty="0" err="1" smtClean="0"/>
              <a:t>dünya</a:t>
            </a:r>
            <a:r>
              <a:rPr lang="en-US" dirty="0" smtClean="0"/>
              <a:t> </a:t>
            </a:r>
            <a:r>
              <a:rPr lang="en-US" dirty="0" err="1" smtClean="0"/>
              <a:t>çapında</a:t>
            </a:r>
            <a:r>
              <a:rPr lang="en-US" dirty="0" smtClean="0"/>
              <a:t> </a:t>
            </a:r>
            <a:r>
              <a:rPr lang="en-US" dirty="0" err="1" smtClean="0"/>
              <a:t>milyonlarca</a:t>
            </a:r>
            <a:r>
              <a:rPr lang="en-US" dirty="0" smtClean="0"/>
              <a:t> </a:t>
            </a:r>
            <a:r>
              <a:rPr lang="en-US" dirty="0" err="1" smtClean="0"/>
              <a:t>bilgisayarı</a:t>
            </a:r>
            <a:r>
              <a:rPr lang="en-US" dirty="0" smtClean="0"/>
              <a:t> </a:t>
            </a:r>
            <a:r>
              <a:rPr lang="en-US" dirty="0" err="1" smtClean="0"/>
              <a:t>etkiledi</a:t>
            </a:r>
            <a:r>
              <a:rPr lang="en-US" dirty="0" smtClean="0"/>
              <a:t> </a:t>
            </a:r>
            <a:r>
              <a:rPr lang="en-US" dirty="0" err="1" smtClean="0"/>
              <a:t>ve</a:t>
            </a:r>
            <a:r>
              <a:rPr lang="en-US" dirty="0" smtClean="0"/>
              <a:t> </a:t>
            </a:r>
            <a:r>
              <a:rPr lang="en-US" dirty="0" err="1" smtClean="0"/>
              <a:t>milyarlarca</a:t>
            </a:r>
            <a:r>
              <a:rPr lang="en-US" dirty="0" smtClean="0"/>
              <a:t> </a:t>
            </a:r>
            <a:r>
              <a:rPr lang="en-US" dirty="0" err="1" smtClean="0"/>
              <a:t>dolarlık</a:t>
            </a:r>
            <a:r>
              <a:rPr lang="en-US" dirty="0" smtClean="0"/>
              <a:t> </a:t>
            </a:r>
            <a:r>
              <a:rPr lang="en-US" dirty="0" err="1" smtClean="0"/>
              <a:t>zarara</a:t>
            </a:r>
            <a:r>
              <a:rPr lang="en-US" dirty="0" smtClean="0"/>
              <a:t> </a:t>
            </a:r>
            <a:r>
              <a:rPr lang="en-US" dirty="0" err="1" smtClean="0"/>
              <a:t>yol</a:t>
            </a:r>
            <a:r>
              <a:rPr lang="en-US" dirty="0" smtClean="0"/>
              <a:t> </a:t>
            </a:r>
            <a:r>
              <a:rPr lang="en-US" dirty="0" err="1" smtClean="0"/>
              <a:t>açtı</a:t>
            </a:r>
            <a:r>
              <a:rPr lang="en-US" dirty="0" smtClean="0"/>
              <a:t>.</a:t>
            </a:r>
          </a:p>
          <a:p>
            <a:r>
              <a:rPr lang="en-US" b="1" dirty="0" smtClean="0"/>
              <a:t>3. Code Red (2001)</a:t>
            </a:r>
            <a:endParaRPr lang="en-US" dirty="0" smtClean="0"/>
          </a:p>
          <a:p>
            <a:r>
              <a:rPr lang="en-US" dirty="0" smtClean="0"/>
              <a:t>Code Red, Microsoft IIS </a:t>
            </a:r>
            <a:r>
              <a:rPr lang="en-US" dirty="0" err="1" smtClean="0"/>
              <a:t>sunucu</a:t>
            </a:r>
            <a:r>
              <a:rPr lang="en-US" dirty="0" smtClean="0"/>
              <a:t> </a:t>
            </a:r>
            <a:r>
              <a:rPr lang="en-US" dirty="0" err="1" smtClean="0"/>
              <a:t>yazılımındaki</a:t>
            </a:r>
            <a:r>
              <a:rPr lang="en-US" dirty="0" smtClean="0"/>
              <a:t> </a:t>
            </a:r>
            <a:r>
              <a:rPr lang="en-US" dirty="0" err="1" smtClean="0"/>
              <a:t>bir</a:t>
            </a:r>
            <a:r>
              <a:rPr lang="en-US" dirty="0" smtClean="0"/>
              <a:t> </a:t>
            </a:r>
            <a:r>
              <a:rPr lang="en-US" dirty="0" err="1" smtClean="0"/>
              <a:t>güvenlik</a:t>
            </a:r>
            <a:r>
              <a:rPr lang="en-US" dirty="0" smtClean="0"/>
              <a:t> </a:t>
            </a:r>
            <a:r>
              <a:rPr lang="en-US" dirty="0" err="1" smtClean="0"/>
              <a:t>açığını</a:t>
            </a:r>
            <a:r>
              <a:rPr lang="en-US" dirty="0" smtClean="0"/>
              <a:t> </a:t>
            </a:r>
            <a:r>
              <a:rPr lang="en-US" dirty="0" err="1" smtClean="0"/>
              <a:t>hedef</a:t>
            </a:r>
            <a:r>
              <a:rPr lang="en-US" dirty="0" smtClean="0"/>
              <a:t> </a:t>
            </a:r>
            <a:r>
              <a:rPr lang="en-US" dirty="0" err="1" smtClean="0"/>
              <a:t>alan</a:t>
            </a:r>
            <a:r>
              <a:rPr lang="en-US" dirty="0" smtClean="0"/>
              <a:t> </a:t>
            </a:r>
            <a:r>
              <a:rPr lang="en-US" dirty="0" err="1" smtClean="0"/>
              <a:t>bir</a:t>
            </a:r>
            <a:r>
              <a:rPr lang="en-US" dirty="0" smtClean="0"/>
              <a:t> </a:t>
            </a:r>
            <a:r>
              <a:rPr lang="en-US" dirty="0" err="1" smtClean="0"/>
              <a:t>solucan</a:t>
            </a:r>
            <a:r>
              <a:rPr lang="en-US" dirty="0" smtClean="0"/>
              <a:t> </a:t>
            </a:r>
            <a:r>
              <a:rPr lang="en-US" dirty="0" err="1" smtClean="0"/>
              <a:t>virüsüydü</a:t>
            </a:r>
            <a:r>
              <a:rPr lang="en-US" dirty="0" smtClean="0"/>
              <a:t>. </a:t>
            </a:r>
            <a:r>
              <a:rPr lang="en-US" dirty="0" err="1" smtClean="0"/>
              <a:t>Bulaştığı</a:t>
            </a:r>
            <a:r>
              <a:rPr lang="en-US" dirty="0" smtClean="0"/>
              <a:t> </a:t>
            </a:r>
            <a:r>
              <a:rPr lang="en-US" dirty="0" err="1" smtClean="0"/>
              <a:t>sunucularda</a:t>
            </a:r>
            <a:r>
              <a:rPr lang="en-US" dirty="0" smtClean="0"/>
              <a:t> </a:t>
            </a:r>
            <a:r>
              <a:rPr lang="en-US" dirty="0" err="1" smtClean="0"/>
              <a:t>dosyaları</a:t>
            </a:r>
            <a:r>
              <a:rPr lang="en-US" dirty="0" smtClean="0"/>
              <a:t> </a:t>
            </a:r>
            <a:r>
              <a:rPr lang="en-US" dirty="0" err="1" smtClean="0"/>
              <a:t>siler</a:t>
            </a:r>
            <a:r>
              <a:rPr lang="en-US" dirty="0" smtClean="0"/>
              <a:t> </a:t>
            </a:r>
            <a:r>
              <a:rPr lang="en-US" dirty="0" err="1" smtClean="0"/>
              <a:t>ve</a:t>
            </a:r>
            <a:r>
              <a:rPr lang="en-US" dirty="0" smtClean="0"/>
              <a:t> web </a:t>
            </a:r>
            <a:r>
              <a:rPr lang="en-US" dirty="0" err="1" smtClean="0"/>
              <a:t>sitelerini</a:t>
            </a:r>
            <a:r>
              <a:rPr lang="en-US" dirty="0" smtClean="0"/>
              <a:t> </a:t>
            </a:r>
            <a:r>
              <a:rPr lang="en-US" dirty="0" err="1" smtClean="0"/>
              <a:t>çökertirdi</a:t>
            </a:r>
            <a:r>
              <a:rPr lang="en-US" dirty="0" smtClean="0"/>
              <a:t>. Code Red, </a:t>
            </a:r>
            <a:r>
              <a:rPr lang="en-US" dirty="0" err="1" smtClean="0"/>
              <a:t>dünya</a:t>
            </a:r>
            <a:r>
              <a:rPr lang="en-US" dirty="0" smtClean="0"/>
              <a:t> </a:t>
            </a:r>
            <a:r>
              <a:rPr lang="en-US" dirty="0" err="1" smtClean="0"/>
              <a:t>çapında</a:t>
            </a:r>
            <a:r>
              <a:rPr lang="en-US" dirty="0" smtClean="0"/>
              <a:t> </a:t>
            </a:r>
            <a:r>
              <a:rPr lang="en-US" dirty="0" err="1" smtClean="0"/>
              <a:t>yüzbinlerce</a:t>
            </a:r>
            <a:r>
              <a:rPr lang="en-US" dirty="0" smtClean="0"/>
              <a:t> </a:t>
            </a:r>
            <a:r>
              <a:rPr lang="en-US" dirty="0" err="1" smtClean="0"/>
              <a:t>sunucuyu</a:t>
            </a:r>
            <a:r>
              <a:rPr lang="en-US" dirty="0" smtClean="0"/>
              <a:t> </a:t>
            </a:r>
            <a:r>
              <a:rPr lang="en-US" dirty="0" err="1" smtClean="0"/>
              <a:t>etkiledi</a:t>
            </a:r>
            <a:r>
              <a:rPr lang="en-US" dirty="0" smtClean="0"/>
              <a:t> </a:t>
            </a:r>
            <a:r>
              <a:rPr lang="en-US" dirty="0" err="1" smtClean="0"/>
              <a:t>ve</a:t>
            </a:r>
            <a:r>
              <a:rPr lang="en-US" dirty="0" smtClean="0"/>
              <a:t> </a:t>
            </a:r>
            <a:r>
              <a:rPr lang="en-US" dirty="0" err="1" smtClean="0"/>
              <a:t>milyarlarca</a:t>
            </a:r>
            <a:r>
              <a:rPr lang="en-US" dirty="0" smtClean="0"/>
              <a:t> </a:t>
            </a:r>
            <a:r>
              <a:rPr lang="en-US" dirty="0" err="1" smtClean="0"/>
              <a:t>dolarlık</a:t>
            </a:r>
            <a:r>
              <a:rPr lang="en-US" dirty="0" smtClean="0"/>
              <a:t> </a:t>
            </a:r>
            <a:r>
              <a:rPr lang="en-US" dirty="0" err="1" smtClean="0"/>
              <a:t>zarara</a:t>
            </a:r>
            <a:r>
              <a:rPr lang="en-US" dirty="0" smtClean="0"/>
              <a:t> </a:t>
            </a:r>
            <a:r>
              <a:rPr lang="en-US" dirty="0" err="1" smtClean="0"/>
              <a:t>yol</a:t>
            </a:r>
            <a:r>
              <a:rPr lang="en-US" dirty="0" smtClean="0"/>
              <a:t> </a:t>
            </a:r>
            <a:r>
              <a:rPr lang="en-US" dirty="0" err="1" smtClean="0"/>
              <a:t>açtı</a:t>
            </a:r>
            <a:r>
              <a:rPr lang="en-US" dirty="0" smtClean="0"/>
              <a:t>.</a:t>
            </a:r>
          </a:p>
          <a:p>
            <a:r>
              <a:rPr lang="en-US" b="1" dirty="0" smtClean="0"/>
              <a:t>4. SQL Slammer (2003)</a:t>
            </a:r>
            <a:endParaRPr lang="en-US" dirty="0" smtClean="0"/>
          </a:p>
          <a:p>
            <a:r>
              <a:rPr lang="en-US" dirty="0" smtClean="0"/>
              <a:t>SQL Slammer, Microsoft SQL Server </a:t>
            </a:r>
            <a:r>
              <a:rPr lang="en-US" dirty="0" err="1" smtClean="0"/>
              <a:t>veritabanı</a:t>
            </a:r>
            <a:r>
              <a:rPr lang="en-US" dirty="0" smtClean="0"/>
              <a:t> </a:t>
            </a:r>
            <a:r>
              <a:rPr lang="en-US" dirty="0" err="1" smtClean="0"/>
              <a:t>yazılımındaki</a:t>
            </a:r>
            <a:r>
              <a:rPr lang="en-US" dirty="0" smtClean="0"/>
              <a:t> </a:t>
            </a:r>
            <a:r>
              <a:rPr lang="en-US" dirty="0" err="1" smtClean="0"/>
              <a:t>bir</a:t>
            </a:r>
            <a:r>
              <a:rPr lang="en-US" dirty="0" smtClean="0"/>
              <a:t> </a:t>
            </a:r>
            <a:r>
              <a:rPr lang="en-US" dirty="0" err="1" smtClean="0"/>
              <a:t>güvenlik</a:t>
            </a:r>
            <a:r>
              <a:rPr lang="en-US" dirty="0" smtClean="0"/>
              <a:t> </a:t>
            </a:r>
            <a:r>
              <a:rPr lang="en-US" dirty="0" err="1" smtClean="0"/>
              <a:t>açığını</a:t>
            </a:r>
            <a:r>
              <a:rPr lang="en-US" dirty="0" smtClean="0"/>
              <a:t> </a:t>
            </a:r>
            <a:r>
              <a:rPr lang="en-US" dirty="0" err="1" smtClean="0"/>
              <a:t>hedef</a:t>
            </a:r>
            <a:r>
              <a:rPr lang="en-US" dirty="0" smtClean="0"/>
              <a:t> </a:t>
            </a:r>
            <a:r>
              <a:rPr lang="en-US" dirty="0" err="1" smtClean="0"/>
              <a:t>alan</a:t>
            </a:r>
            <a:r>
              <a:rPr lang="en-US" dirty="0" smtClean="0"/>
              <a:t> </a:t>
            </a:r>
            <a:r>
              <a:rPr lang="en-US" dirty="0" err="1" smtClean="0"/>
              <a:t>bir</a:t>
            </a:r>
            <a:r>
              <a:rPr lang="en-US" dirty="0" smtClean="0"/>
              <a:t> </a:t>
            </a:r>
            <a:r>
              <a:rPr lang="en-US" dirty="0" err="1" smtClean="0"/>
              <a:t>solucan</a:t>
            </a:r>
            <a:r>
              <a:rPr lang="en-US" dirty="0" smtClean="0"/>
              <a:t> </a:t>
            </a:r>
            <a:r>
              <a:rPr lang="en-US" dirty="0" err="1" smtClean="0"/>
              <a:t>virüsüydü</a:t>
            </a:r>
            <a:r>
              <a:rPr lang="en-US" dirty="0" smtClean="0"/>
              <a:t>. </a:t>
            </a:r>
            <a:r>
              <a:rPr lang="en-US" dirty="0" err="1" smtClean="0"/>
              <a:t>Bulaştığı</a:t>
            </a:r>
            <a:r>
              <a:rPr lang="en-US" dirty="0" smtClean="0"/>
              <a:t> </a:t>
            </a:r>
            <a:r>
              <a:rPr lang="en-US" dirty="0" err="1" smtClean="0"/>
              <a:t>veritabanlarını</a:t>
            </a:r>
            <a:r>
              <a:rPr lang="en-US" dirty="0" smtClean="0"/>
              <a:t> </a:t>
            </a:r>
            <a:r>
              <a:rPr lang="en-US" dirty="0" err="1" smtClean="0"/>
              <a:t>kullanılamaz</a:t>
            </a:r>
            <a:r>
              <a:rPr lang="en-US" dirty="0" smtClean="0"/>
              <a:t> hale </a:t>
            </a:r>
            <a:r>
              <a:rPr lang="en-US" dirty="0" err="1" smtClean="0"/>
              <a:t>getirirdi</a:t>
            </a:r>
            <a:r>
              <a:rPr lang="en-US" dirty="0" smtClean="0"/>
              <a:t>. SQL Slammer, </a:t>
            </a:r>
            <a:r>
              <a:rPr lang="en-US" dirty="0" err="1" smtClean="0"/>
              <a:t>dünya</a:t>
            </a:r>
            <a:r>
              <a:rPr lang="en-US" dirty="0" smtClean="0"/>
              <a:t> </a:t>
            </a:r>
            <a:r>
              <a:rPr lang="en-US" dirty="0" err="1" smtClean="0"/>
              <a:t>çapında</a:t>
            </a:r>
            <a:r>
              <a:rPr lang="en-US" dirty="0" smtClean="0"/>
              <a:t> </a:t>
            </a:r>
            <a:r>
              <a:rPr lang="en-US" dirty="0" err="1" smtClean="0"/>
              <a:t>yüzbinlerce</a:t>
            </a:r>
            <a:r>
              <a:rPr lang="en-US" dirty="0" smtClean="0"/>
              <a:t> </a:t>
            </a:r>
            <a:r>
              <a:rPr lang="en-US" dirty="0" err="1" smtClean="0"/>
              <a:t>veritabanını</a:t>
            </a:r>
            <a:r>
              <a:rPr lang="en-US" dirty="0" smtClean="0"/>
              <a:t> </a:t>
            </a:r>
            <a:r>
              <a:rPr lang="en-US" dirty="0" err="1" smtClean="0"/>
              <a:t>etkiledi</a:t>
            </a:r>
            <a:r>
              <a:rPr lang="en-US" dirty="0" smtClean="0"/>
              <a:t> </a:t>
            </a:r>
            <a:r>
              <a:rPr lang="en-US" dirty="0" err="1" smtClean="0"/>
              <a:t>ve</a:t>
            </a:r>
            <a:r>
              <a:rPr lang="en-US" dirty="0" smtClean="0"/>
              <a:t> </a:t>
            </a:r>
            <a:r>
              <a:rPr lang="en-US" dirty="0" err="1" smtClean="0"/>
              <a:t>milyarlarca</a:t>
            </a:r>
            <a:r>
              <a:rPr lang="en-US" dirty="0" smtClean="0"/>
              <a:t> </a:t>
            </a:r>
            <a:r>
              <a:rPr lang="en-US" dirty="0" err="1" smtClean="0"/>
              <a:t>dolarlık</a:t>
            </a:r>
            <a:r>
              <a:rPr lang="en-US" dirty="0" smtClean="0"/>
              <a:t> </a:t>
            </a:r>
            <a:r>
              <a:rPr lang="en-US" dirty="0" err="1" smtClean="0"/>
              <a:t>zarara</a:t>
            </a:r>
            <a:r>
              <a:rPr lang="en-US" dirty="0" smtClean="0"/>
              <a:t> </a:t>
            </a:r>
            <a:r>
              <a:rPr lang="en-US" dirty="0" err="1" smtClean="0"/>
              <a:t>yol</a:t>
            </a:r>
            <a:r>
              <a:rPr lang="en-US" dirty="0" smtClean="0"/>
              <a:t> </a:t>
            </a:r>
            <a:r>
              <a:rPr lang="en-US" dirty="0" err="1" smtClean="0"/>
              <a:t>açtı</a:t>
            </a:r>
            <a:r>
              <a:rPr lang="en-US" dirty="0" smtClean="0"/>
              <a:t>.</a:t>
            </a:r>
          </a:p>
          <a:p>
            <a:r>
              <a:rPr lang="en-US" b="1" dirty="0" smtClean="0"/>
              <a:t>5. </a:t>
            </a:r>
            <a:r>
              <a:rPr lang="en-US" b="1" dirty="0" err="1" smtClean="0"/>
              <a:t>WannaCry</a:t>
            </a:r>
            <a:r>
              <a:rPr lang="en-US" b="1" dirty="0" smtClean="0"/>
              <a:t> (2017)</a:t>
            </a:r>
            <a:endParaRPr lang="en-US" dirty="0" smtClean="0"/>
          </a:p>
          <a:p>
            <a:r>
              <a:rPr lang="en-US" dirty="0" err="1" smtClean="0"/>
              <a:t>WannaCry</a:t>
            </a:r>
            <a:r>
              <a:rPr lang="en-US" dirty="0" smtClean="0"/>
              <a:t>, Windows </a:t>
            </a:r>
            <a:r>
              <a:rPr lang="en-US" dirty="0" err="1" smtClean="0"/>
              <a:t>işletim</a:t>
            </a:r>
            <a:r>
              <a:rPr lang="en-US" dirty="0" smtClean="0"/>
              <a:t> </a:t>
            </a:r>
            <a:r>
              <a:rPr lang="en-US" dirty="0" err="1" smtClean="0"/>
              <a:t>sistemindeki</a:t>
            </a:r>
            <a:r>
              <a:rPr lang="en-US" dirty="0" smtClean="0"/>
              <a:t> </a:t>
            </a:r>
            <a:r>
              <a:rPr lang="en-US" dirty="0" err="1" smtClean="0"/>
              <a:t>bir</a:t>
            </a:r>
            <a:r>
              <a:rPr lang="en-US" dirty="0" smtClean="0"/>
              <a:t> </a:t>
            </a:r>
            <a:r>
              <a:rPr lang="en-US" dirty="0" err="1" smtClean="0"/>
              <a:t>güvenlik</a:t>
            </a:r>
            <a:r>
              <a:rPr lang="en-US" dirty="0" smtClean="0"/>
              <a:t> </a:t>
            </a:r>
            <a:r>
              <a:rPr lang="en-US" dirty="0" err="1" smtClean="0"/>
              <a:t>açığını</a:t>
            </a:r>
            <a:r>
              <a:rPr lang="en-US" dirty="0" smtClean="0"/>
              <a:t> </a:t>
            </a:r>
            <a:r>
              <a:rPr lang="en-US" dirty="0" err="1" smtClean="0"/>
              <a:t>hedef</a:t>
            </a:r>
            <a:r>
              <a:rPr lang="en-US" dirty="0" smtClean="0"/>
              <a:t> </a:t>
            </a:r>
            <a:r>
              <a:rPr lang="en-US" dirty="0" err="1" smtClean="0"/>
              <a:t>alan</a:t>
            </a:r>
            <a:r>
              <a:rPr lang="en-US" dirty="0" smtClean="0"/>
              <a:t> </a:t>
            </a:r>
            <a:r>
              <a:rPr lang="en-US" dirty="0" err="1" smtClean="0"/>
              <a:t>bir</a:t>
            </a:r>
            <a:r>
              <a:rPr lang="en-US" dirty="0" smtClean="0"/>
              <a:t> </a:t>
            </a:r>
            <a:r>
              <a:rPr lang="en-US" dirty="0" err="1" smtClean="0"/>
              <a:t>fidye</a:t>
            </a:r>
            <a:r>
              <a:rPr lang="en-US" dirty="0" smtClean="0"/>
              <a:t> </a:t>
            </a:r>
            <a:r>
              <a:rPr lang="en-US" dirty="0" err="1" smtClean="0"/>
              <a:t>yazılımıydı</a:t>
            </a:r>
            <a:r>
              <a:rPr lang="en-US" dirty="0" smtClean="0"/>
              <a:t>. </a:t>
            </a:r>
            <a:r>
              <a:rPr lang="en-US" dirty="0" err="1" smtClean="0"/>
              <a:t>Bulaştığı</a:t>
            </a:r>
            <a:r>
              <a:rPr lang="en-US" dirty="0" smtClean="0"/>
              <a:t> </a:t>
            </a:r>
            <a:r>
              <a:rPr lang="en-US" dirty="0" err="1" smtClean="0"/>
              <a:t>bilgisayarlarda</a:t>
            </a:r>
            <a:r>
              <a:rPr lang="en-US" dirty="0" smtClean="0"/>
              <a:t> </a:t>
            </a:r>
            <a:r>
              <a:rPr lang="en-US" dirty="0" err="1" smtClean="0"/>
              <a:t>tüm</a:t>
            </a:r>
            <a:r>
              <a:rPr lang="en-US" dirty="0" smtClean="0"/>
              <a:t> </a:t>
            </a:r>
            <a:r>
              <a:rPr lang="en-US" dirty="0" err="1" smtClean="0"/>
              <a:t>dosyaları</a:t>
            </a:r>
            <a:r>
              <a:rPr lang="en-US" dirty="0" smtClean="0"/>
              <a:t> </a:t>
            </a:r>
            <a:r>
              <a:rPr lang="en-US" dirty="0" err="1" smtClean="0"/>
              <a:t>şifreleyerek</a:t>
            </a:r>
            <a:r>
              <a:rPr lang="en-US" dirty="0" smtClean="0"/>
              <a:t> </a:t>
            </a:r>
            <a:r>
              <a:rPr lang="en-US" dirty="0" err="1" smtClean="0"/>
              <a:t>fidye</a:t>
            </a:r>
            <a:r>
              <a:rPr lang="en-US" dirty="0" smtClean="0"/>
              <a:t> </a:t>
            </a:r>
            <a:r>
              <a:rPr lang="en-US" dirty="0" err="1" smtClean="0"/>
              <a:t>talep</a:t>
            </a:r>
            <a:r>
              <a:rPr lang="en-US" dirty="0" smtClean="0"/>
              <a:t> </a:t>
            </a:r>
            <a:r>
              <a:rPr lang="en-US" dirty="0" err="1" smtClean="0"/>
              <a:t>etti</a:t>
            </a:r>
            <a:r>
              <a:rPr lang="en-US" dirty="0" smtClean="0"/>
              <a:t>. </a:t>
            </a:r>
            <a:r>
              <a:rPr lang="en-US" dirty="0" err="1" smtClean="0"/>
              <a:t>WannaCry</a:t>
            </a:r>
            <a:r>
              <a:rPr lang="en-US" dirty="0" smtClean="0"/>
              <a:t>, </a:t>
            </a:r>
            <a:r>
              <a:rPr lang="en-US" dirty="0" err="1" smtClean="0"/>
              <a:t>dünya</a:t>
            </a:r>
            <a:r>
              <a:rPr lang="en-US" dirty="0" smtClean="0"/>
              <a:t> </a:t>
            </a:r>
            <a:r>
              <a:rPr lang="en-US" dirty="0" err="1" smtClean="0"/>
              <a:t>çapında</a:t>
            </a:r>
            <a:r>
              <a:rPr lang="en-US" dirty="0" smtClean="0"/>
              <a:t> 200 </a:t>
            </a:r>
            <a:r>
              <a:rPr lang="en-US" dirty="0" err="1" smtClean="0"/>
              <a:t>binden</a:t>
            </a:r>
            <a:r>
              <a:rPr lang="en-US" dirty="0" smtClean="0"/>
              <a:t> </a:t>
            </a:r>
            <a:r>
              <a:rPr lang="en-US" dirty="0" err="1" smtClean="0"/>
              <a:t>fazla</a:t>
            </a:r>
            <a:r>
              <a:rPr lang="en-US" dirty="0" smtClean="0"/>
              <a:t> </a:t>
            </a:r>
            <a:r>
              <a:rPr lang="en-US" dirty="0" err="1" smtClean="0"/>
              <a:t>bilgisayarı</a:t>
            </a:r>
            <a:r>
              <a:rPr lang="en-US" dirty="0" smtClean="0"/>
              <a:t> </a:t>
            </a:r>
            <a:r>
              <a:rPr lang="en-US" dirty="0" err="1" smtClean="0"/>
              <a:t>etkiledi</a:t>
            </a:r>
            <a:r>
              <a:rPr lang="en-US" dirty="0" smtClean="0"/>
              <a:t> </a:t>
            </a:r>
            <a:r>
              <a:rPr lang="en-US" dirty="0" err="1" smtClean="0"/>
              <a:t>ve</a:t>
            </a:r>
            <a:r>
              <a:rPr lang="en-US" dirty="0" smtClean="0"/>
              <a:t> </a:t>
            </a:r>
            <a:r>
              <a:rPr lang="en-US" dirty="0" err="1" smtClean="0"/>
              <a:t>milyarlarca</a:t>
            </a:r>
            <a:r>
              <a:rPr lang="en-US" dirty="0" smtClean="0"/>
              <a:t> </a:t>
            </a:r>
            <a:r>
              <a:rPr lang="en-US" dirty="0" err="1" smtClean="0"/>
              <a:t>dolarlık</a:t>
            </a:r>
            <a:r>
              <a:rPr lang="en-US" dirty="0" smtClean="0"/>
              <a:t> </a:t>
            </a:r>
            <a:r>
              <a:rPr lang="en-US" dirty="0" err="1" smtClean="0"/>
              <a:t>zarara</a:t>
            </a:r>
            <a:r>
              <a:rPr lang="en-US" dirty="0" smtClean="0"/>
              <a:t> </a:t>
            </a:r>
            <a:r>
              <a:rPr lang="en-US" dirty="0" err="1" smtClean="0"/>
              <a:t>yol</a:t>
            </a:r>
            <a:r>
              <a:rPr lang="en-US" dirty="0" smtClean="0"/>
              <a:t> </a:t>
            </a:r>
            <a:r>
              <a:rPr lang="en-US" dirty="0" err="1" smtClean="0"/>
              <a:t>açtı</a:t>
            </a:r>
            <a:r>
              <a:rPr lang="en-US" dirty="0" smtClean="0"/>
              <a:t>.</a:t>
            </a:r>
          </a:p>
          <a:p>
            <a:r>
              <a:rPr lang="en-US" b="1" dirty="0" smtClean="0"/>
              <a:t>6. </a:t>
            </a:r>
            <a:r>
              <a:rPr lang="en-US" b="1" dirty="0" err="1" smtClean="0"/>
              <a:t>NotPetya</a:t>
            </a:r>
            <a:r>
              <a:rPr lang="en-US" b="1" dirty="0" smtClean="0"/>
              <a:t> (2017)</a:t>
            </a:r>
            <a:endParaRPr lang="en-US" dirty="0" smtClean="0"/>
          </a:p>
          <a:p>
            <a:r>
              <a:rPr lang="en-US" dirty="0" err="1" smtClean="0"/>
              <a:t>NotPetya</a:t>
            </a:r>
            <a:r>
              <a:rPr lang="en-US" dirty="0" smtClean="0"/>
              <a:t>, </a:t>
            </a:r>
            <a:r>
              <a:rPr lang="en-US" dirty="0" err="1" smtClean="0"/>
              <a:t>Ukrayna'yı</a:t>
            </a:r>
            <a:r>
              <a:rPr lang="en-US" dirty="0" smtClean="0"/>
              <a:t> </a:t>
            </a:r>
            <a:r>
              <a:rPr lang="en-US" dirty="0" err="1" smtClean="0"/>
              <a:t>hedef</a:t>
            </a:r>
            <a:r>
              <a:rPr lang="en-US" dirty="0" smtClean="0"/>
              <a:t> </a:t>
            </a:r>
            <a:r>
              <a:rPr lang="en-US" dirty="0" err="1" smtClean="0"/>
              <a:t>alan</a:t>
            </a:r>
            <a:r>
              <a:rPr lang="en-US" dirty="0" smtClean="0"/>
              <a:t> </a:t>
            </a:r>
            <a:r>
              <a:rPr lang="en-US" dirty="0" err="1" smtClean="0"/>
              <a:t>bir</a:t>
            </a:r>
            <a:r>
              <a:rPr lang="en-US" dirty="0" smtClean="0"/>
              <a:t> </a:t>
            </a:r>
            <a:r>
              <a:rPr lang="en-US" dirty="0" err="1" smtClean="0"/>
              <a:t>fidye</a:t>
            </a:r>
            <a:r>
              <a:rPr lang="en-US" dirty="0" smtClean="0"/>
              <a:t> </a:t>
            </a:r>
            <a:r>
              <a:rPr lang="en-US" dirty="0" err="1" smtClean="0"/>
              <a:t>yazılımıydı</a:t>
            </a:r>
            <a:r>
              <a:rPr lang="en-US" dirty="0" smtClean="0"/>
              <a:t>. </a:t>
            </a:r>
            <a:r>
              <a:rPr lang="en-US" dirty="0" err="1" smtClean="0"/>
              <a:t>Hükümet</a:t>
            </a:r>
            <a:r>
              <a:rPr lang="en-US" dirty="0" smtClean="0"/>
              <a:t> </a:t>
            </a:r>
            <a:r>
              <a:rPr lang="en-US" dirty="0" err="1" smtClean="0"/>
              <a:t>bilgisayar</a:t>
            </a:r>
            <a:r>
              <a:rPr lang="en-US" dirty="0" smtClean="0"/>
              <a:t> </a:t>
            </a:r>
            <a:r>
              <a:rPr lang="en-US" dirty="0" err="1" smtClean="0"/>
              <a:t>sistemlerini</a:t>
            </a:r>
            <a:r>
              <a:rPr lang="en-US" dirty="0" smtClean="0"/>
              <a:t> </a:t>
            </a:r>
            <a:r>
              <a:rPr lang="en-US" dirty="0" err="1" smtClean="0"/>
              <a:t>ve</a:t>
            </a:r>
            <a:r>
              <a:rPr lang="en-US" dirty="0" smtClean="0"/>
              <a:t> </a:t>
            </a:r>
            <a:r>
              <a:rPr lang="en-US" dirty="0" err="1" smtClean="0"/>
              <a:t>bankaları</a:t>
            </a:r>
            <a:r>
              <a:rPr lang="en-US" dirty="0" smtClean="0"/>
              <a:t> </a:t>
            </a:r>
            <a:r>
              <a:rPr lang="en-US" dirty="0" err="1" smtClean="0"/>
              <a:t>etkiledi</a:t>
            </a:r>
            <a:r>
              <a:rPr lang="en-US" dirty="0" smtClean="0"/>
              <a:t>. </a:t>
            </a:r>
            <a:r>
              <a:rPr lang="en-US" dirty="0" err="1" smtClean="0"/>
              <a:t>NotPetya</a:t>
            </a:r>
            <a:r>
              <a:rPr lang="en-US" dirty="0" smtClean="0"/>
              <a:t>, </a:t>
            </a:r>
            <a:r>
              <a:rPr lang="en-US" dirty="0" err="1" smtClean="0"/>
              <a:t>dünya</a:t>
            </a:r>
            <a:r>
              <a:rPr lang="en-US" dirty="0" smtClean="0"/>
              <a:t> </a:t>
            </a:r>
            <a:r>
              <a:rPr lang="en-US" dirty="0" err="1" smtClean="0"/>
              <a:t>çapında</a:t>
            </a:r>
            <a:r>
              <a:rPr lang="en-US" dirty="0" smtClean="0"/>
              <a:t> 10 </a:t>
            </a:r>
            <a:r>
              <a:rPr lang="en-US" dirty="0" err="1" smtClean="0"/>
              <a:t>milyardan</a:t>
            </a:r>
            <a:r>
              <a:rPr lang="en-US" dirty="0" smtClean="0"/>
              <a:t> </a:t>
            </a:r>
            <a:r>
              <a:rPr lang="en-US" dirty="0" err="1" smtClean="0"/>
              <a:t>fazla</a:t>
            </a:r>
            <a:r>
              <a:rPr lang="en-US" dirty="0" smtClean="0"/>
              <a:t> </a:t>
            </a:r>
            <a:r>
              <a:rPr lang="en-US" dirty="0" err="1" smtClean="0"/>
              <a:t>dolarlık</a:t>
            </a:r>
            <a:r>
              <a:rPr lang="en-US" dirty="0" smtClean="0"/>
              <a:t> </a:t>
            </a:r>
            <a:r>
              <a:rPr lang="en-US" dirty="0" err="1" smtClean="0"/>
              <a:t>zarara</a:t>
            </a:r>
            <a:r>
              <a:rPr lang="en-US" dirty="0" smtClean="0"/>
              <a:t> </a:t>
            </a:r>
            <a:r>
              <a:rPr lang="en-US" dirty="0" err="1" smtClean="0"/>
              <a:t>yol</a:t>
            </a:r>
            <a:r>
              <a:rPr lang="en-US" dirty="0" smtClean="0"/>
              <a:t> </a:t>
            </a:r>
            <a:r>
              <a:rPr lang="en-US" dirty="0" err="1" smtClean="0"/>
              <a:t>açtı</a:t>
            </a:r>
            <a:r>
              <a:rPr lang="en-US" dirty="0" smtClean="0"/>
              <a:t>.</a:t>
            </a:r>
          </a:p>
          <a:p>
            <a:r>
              <a:rPr lang="en-US" b="1" dirty="0" smtClean="0"/>
              <a:t>7. </a:t>
            </a:r>
            <a:r>
              <a:rPr lang="en-US" b="1" dirty="0" err="1" smtClean="0"/>
              <a:t>SolarWinds</a:t>
            </a:r>
            <a:r>
              <a:rPr lang="en-US" b="1" dirty="0" smtClean="0"/>
              <a:t> (2020)</a:t>
            </a:r>
            <a:endParaRPr lang="en-US" dirty="0" smtClean="0"/>
          </a:p>
          <a:p>
            <a:r>
              <a:rPr lang="en-US" dirty="0" err="1" smtClean="0"/>
              <a:t>SolarWinds</a:t>
            </a:r>
            <a:r>
              <a:rPr lang="en-US" dirty="0" smtClean="0"/>
              <a:t>, ABD </a:t>
            </a:r>
            <a:r>
              <a:rPr lang="en-US" dirty="0" err="1" smtClean="0"/>
              <a:t>hükümeti</a:t>
            </a:r>
            <a:r>
              <a:rPr lang="en-US" dirty="0" smtClean="0"/>
              <a:t> </a:t>
            </a:r>
            <a:r>
              <a:rPr lang="en-US" dirty="0" err="1" smtClean="0"/>
              <a:t>ve</a:t>
            </a:r>
            <a:r>
              <a:rPr lang="en-US" dirty="0" smtClean="0"/>
              <a:t> </a:t>
            </a:r>
            <a:r>
              <a:rPr lang="en-US" dirty="0" err="1" smtClean="0"/>
              <a:t>özel</a:t>
            </a:r>
            <a:r>
              <a:rPr lang="en-US" dirty="0" smtClean="0"/>
              <a:t> </a:t>
            </a:r>
            <a:r>
              <a:rPr lang="en-US" dirty="0" err="1" smtClean="0"/>
              <a:t>sektördeki</a:t>
            </a:r>
            <a:r>
              <a:rPr lang="en-US" dirty="0" smtClean="0"/>
              <a:t> </a:t>
            </a:r>
            <a:r>
              <a:rPr lang="en-US" dirty="0" err="1" smtClean="0"/>
              <a:t>birçok</a:t>
            </a:r>
            <a:r>
              <a:rPr lang="en-US" dirty="0" smtClean="0"/>
              <a:t> </a:t>
            </a:r>
            <a:r>
              <a:rPr lang="en-US" dirty="0" err="1" smtClean="0"/>
              <a:t>kuruluşu</a:t>
            </a:r>
            <a:r>
              <a:rPr lang="en-US" dirty="0" smtClean="0"/>
              <a:t> </a:t>
            </a:r>
            <a:r>
              <a:rPr lang="en-US" dirty="0" err="1" smtClean="0"/>
              <a:t>etkileyen</a:t>
            </a:r>
            <a:r>
              <a:rPr lang="en-US" dirty="0" smtClean="0"/>
              <a:t> </a:t>
            </a:r>
            <a:r>
              <a:rPr lang="en-US" dirty="0" err="1" smtClean="0"/>
              <a:t>bir</a:t>
            </a:r>
            <a:r>
              <a:rPr lang="en-US" dirty="0" smtClean="0"/>
              <a:t> </a:t>
            </a:r>
            <a:r>
              <a:rPr lang="en-US" dirty="0" err="1" smtClean="0"/>
              <a:t>siber</a:t>
            </a:r>
            <a:r>
              <a:rPr lang="en-US" dirty="0" smtClean="0"/>
              <a:t> </a:t>
            </a:r>
            <a:r>
              <a:rPr lang="en-US" dirty="0" err="1" smtClean="0"/>
              <a:t>saldırıydı</a:t>
            </a:r>
            <a:r>
              <a:rPr lang="en-US" dirty="0" smtClean="0"/>
              <a:t>. </a:t>
            </a:r>
            <a:r>
              <a:rPr lang="en-US" dirty="0" err="1" smtClean="0"/>
              <a:t>Saldırganlar</a:t>
            </a:r>
            <a:r>
              <a:rPr lang="en-US" dirty="0" smtClean="0"/>
              <a:t>, </a:t>
            </a:r>
            <a:r>
              <a:rPr lang="en-US" dirty="0" err="1" smtClean="0"/>
              <a:t>SolarWinds</a:t>
            </a:r>
            <a:r>
              <a:rPr lang="en-US" dirty="0" smtClean="0"/>
              <a:t> Orion </a:t>
            </a:r>
            <a:r>
              <a:rPr lang="en-US" dirty="0" err="1" smtClean="0"/>
              <a:t>yazılımına</a:t>
            </a:r>
            <a:r>
              <a:rPr lang="en-US" dirty="0" smtClean="0"/>
              <a:t> </a:t>
            </a:r>
            <a:r>
              <a:rPr lang="en-US" dirty="0" err="1" smtClean="0"/>
              <a:t>bir</a:t>
            </a:r>
            <a:r>
              <a:rPr lang="en-US" dirty="0" smtClean="0"/>
              <a:t> </a:t>
            </a:r>
            <a:r>
              <a:rPr lang="en-US" dirty="0" err="1" smtClean="0"/>
              <a:t>arka</a:t>
            </a:r>
            <a:r>
              <a:rPr lang="en-US" dirty="0" smtClean="0"/>
              <a:t> </a:t>
            </a:r>
            <a:r>
              <a:rPr lang="en-US" dirty="0" err="1" smtClean="0"/>
              <a:t>kapı</a:t>
            </a:r>
            <a:r>
              <a:rPr lang="en-US" dirty="0" smtClean="0"/>
              <a:t> </a:t>
            </a:r>
            <a:r>
              <a:rPr lang="en-US" dirty="0" err="1" smtClean="0"/>
              <a:t>yerleştirerek</a:t>
            </a:r>
            <a:r>
              <a:rPr lang="en-US" dirty="0" smtClean="0"/>
              <a:t> </a:t>
            </a:r>
            <a:r>
              <a:rPr lang="en-US" dirty="0" err="1" smtClean="0"/>
              <a:t>bulaşık</a:t>
            </a:r>
            <a:r>
              <a:rPr lang="en-US" dirty="0" smtClean="0"/>
              <a:t> </a:t>
            </a:r>
            <a:r>
              <a:rPr lang="en-US" dirty="0" err="1" smtClean="0"/>
              <a:t>bilgisayarlara</a:t>
            </a:r>
            <a:r>
              <a:rPr lang="en-US" dirty="0" smtClean="0"/>
              <a:t> </a:t>
            </a:r>
            <a:r>
              <a:rPr lang="en-US" dirty="0" err="1" smtClean="0"/>
              <a:t>erişim</a:t>
            </a:r>
            <a:r>
              <a:rPr lang="en-US" dirty="0" smtClean="0"/>
              <a:t> </a:t>
            </a:r>
            <a:r>
              <a:rPr lang="en-US" dirty="0" err="1" smtClean="0"/>
              <a:t>kazandı</a:t>
            </a:r>
            <a:r>
              <a:rPr lang="en-US" dirty="0" smtClean="0"/>
              <a:t>. </a:t>
            </a:r>
            <a:r>
              <a:rPr lang="en-US" dirty="0" err="1" smtClean="0"/>
              <a:t>SolarWinds</a:t>
            </a:r>
            <a:r>
              <a:rPr lang="en-US" dirty="0" smtClean="0"/>
              <a:t> </a:t>
            </a:r>
            <a:r>
              <a:rPr lang="en-US" dirty="0" err="1" smtClean="0"/>
              <a:t>saldırısı</a:t>
            </a:r>
            <a:r>
              <a:rPr lang="en-US" dirty="0" smtClean="0"/>
              <a:t>, </a:t>
            </a:r>
            <a:r>
              <a:rPr lang="en-US" dirty="0" err="1" smtClean="0"/>
              <a:t>dünya</a:t>
            </a:r>
            <a:r>
              <a:rPr lang="en-US" dirty="0" smtClean="0"/>
              <a:t> </a:t>
            </a:r>
            <a:r>
              <a:rPr lang="en-US" dirty="0" err="1" smtClean="0"/>
              <a:t>çapında</a:t>
            </a:r>
            <a:r>
              <a:rPr lang="en-US" dirty="0" smtClean="0"/>
              <a:t> </a:t>
            </a:r>
            <a:r>
              <a:rPr lang="en-US" dirty="0" err="1" smtClean="0"/>
              <a:t>milyarlarca</a:t>
            </a:r>
            <a:r>
              <a:rPr lang="en-US" dirty="0" smtClean="0"/>
              <a:t> </a:t>
            </a:r>
            <a:r>
              <a:rPr lang="en-US" dirty="0" err="1" smtClean="0"/>
              <a:t>dolarlık</a:t>
            </a:r>
            <a:r>
              <a:rPr lang="en-US" dirty="0" smtClean="0"/>
              <a:t> </a:t>
            </a:r>
            <a:r>
              <a:rPr lang="en-US" dirty="0" err="1" smtClean="0"/>
              <a:t>zarara</a:t>
            </a:r>
            <a:r>
              <a:rPr lang="en-US" dirty="0" smtClean="0"/>
              <a:t> </a:t>
            </a:r>
            <a:r>
              <a:rPr lang="en-US" dirty="0" err="1" smtClean="0"/>
              <a:t>yol</a:t>
            </a:r>
            <a:r>
              <a:rPr lang="en-US" dirty="0" smtClean="0"/>
              <a:t> </a:t>
            </a:r>
            <a:r>
              <a:rPr lang="en-US" dirty="0" err="1" smtClean="0"/>
              <a:t>açtı</a:t>
            </a:r>
            <a:r>
              <a:rPr lang="en-US" dirty="0" smtClean="0"/>
              <a:t>.</a:t>
            </a:r>
          </a:p>
          <a:p>
            <a:r>
              <a:rPr lang="en-US" b="1" dirty="0" smtClean="0"/>
              <a:t>8. Log4Shell (2021)</a:t>
            </a:r>
            <a:endParaRPr lang="en-US" dirty="0" smtClean="0"/>
          </a:p>
          <a:p>
            <a:r>
              <a:rPr lang="en-US" dirty="0" smtClean="0"/>
              <a:t>Log4Shell, Apache Log4j </a:t>
            </a:r>
            <a:r>
              <a:rPr lang="en-US" dirty="0" err="1" smtClean="0"/>
              <a:t>kütüphanesindeki</a:t>
            </a:r>
            <a:r>
              <a:rPr lang="en-US" dirty="0" smtClean="0"/>
              <a:t> </a:t>
            </a:r>
            <a:r>
              <a:rPr lang="en-US" dirty="0" err="1" smtClean="0"/>
              <a:t>bir</a:t>
            </a:r>
            <a:r>
              <a:rPr lang="en-US" dirty="0" smtClean="0"/>
              <a:t> </a:t>
            </a:r>
            <a:r>
              <a:rPr lang="en-US" dirty="0" err="1" smtClean="0"/>
              <a:t>güvenlik</a:t>
            </a:r>
            <a:r>
              <a:rPr lang="en-US" dirty="0" smtClean="0"/>
              <a:t> </a:t>
            </a:r>
            <a:r>
              <a:rPr lang="en-US" dirty="0" err="1" smtClean="0"/>
              <a:t>açığını</a:t>
            </a:r>
            <a:r>
              <a:rPr lang="en-US" dirty="0" smtClean="0"/>
              <a:t> </a:t>
            </a:r>
            <a:r>
              <a:rPr lang="en-US" dirty="0" err="1" smtClean="0"/>
              <a:t>hedef</a:t>
            </a:r>
            <a:r>
              <a:rPr lang="en-US" dirty="0" smtClean="0"/>
              <a:t> </a:t>
            </a:r>
            <a:r>
              <a:rPr lang="en-US" dirty="0" err="1" smtClean="0"/>
              <a:t>alan</a:t>
            </a:r>
            <a:r>
              <a:rPr lang="en-US" dirty="0" smtClean="0"/>
              <a:t> </a:t>
            </a:r>
            <a:r>
              <a:rPr lang="en-US" dirty="0" err="1" smtClean="0"/>
              <a:t>bir</a:t>
            </a:r>
            <a:r>
              <a:rPr lang="en-US" dirty="0" smtClean="0"/>
              <a:t> </a:t>
            </a:r>
            <a:r>
              <a:rPr lang="en-US" dirty="0" err="1" smtClean="0"/>
              <a:t>saldırıydı</a:t>
            </a:r>
            <a:r>
              <a:rPr lang="en-US" dirty="0" smtClean="0"/>
              <a:t>. </a:t>
            </a:r>
            <a:r>
              <a:rPr lang="en-US" dirty="0" err="1" smtClean="0"/>
              <a:t>Bulaştığı</a:t>
            </a:r>
            <a:r>
              <a:rPr lang="en-US" dirty="0" smtClean="0"/>
              <a:t> </a:t>
            </a:r>
            <a:r>
              <a:rPr lang="en-US" dirty="0" err="1" smtClean="0"/>
              <a:t>bilgisayarlarda</a:t>
            </a:r>
            <a:r>
              <a:rPr lang="en-US" dirty="0" smtClean="0"/>
              <a:t> </a:t>
            </a:r>
            <a:r>
              <a:rPr lang="en-US" dirty="0" err="1" smtClean="0"/>
              <a:t>uzaktan</a:t>
            </a:r>
            <a:r>
              <a:rPr lang="en-US" dirty="0" smtClean="0"/>
              <a:t> </a:t>
            </a:r>
            <a:r>
              <a:rPr lang="en-US" dirty="0" err="1" smtClean="0"/>
              <a:t>kod</a:t>
            </a:r>
            <a:r>
              <a:rPr lang="en-US" dirty="0" smtClean="0"/>
              <a:t> </a:t>
            </a:r>
            <a:r>
              <a:rPr lang="en-US" dirty="0" err="1" smtClean="0"/>
              <a:t>çalıştırılmasına</a:t>
            </a:r>
            <a:r>
              <a:rPr lang="en-US" dirty="0" smtClean="0"/>
              <a:t> </a:t>
            </a:r>
            <a:r>
              <a:rPr lang="en-US" dirty="0" err="1" smtClean="0"/>
              <a:t>izin</a:t>
            </a:r>
            <a:r>
              <a:rPr lang="en-US" dirty="0" smtClean="0"/>
              <a:t> </a:t>
            </a:r>
            <a:r>
              <a:rPr lang="en-US" dirty="0" err="1" smtClean="0"/>
              <a:t>veriyordu</a:t>
            </a:r>
            <a:r>
              <a:rPr lang="en-US" dirty="0" smtClean="0"/>
              <a:t>. Log4Shell, </a:t>
            </a:r>
            <a:r>
              <a:rPr lang="en-US" dirty="0" err="1" smtClean="0"/>
              <a:t>dünya</a:t>
            </a:r>
            <a:r>
              <a:rPr lang="en-US" dirty="0" smtClean="0"/>
              <a:t> </a:t>
            </a:r>
            <a:r>
              <a:rPr lang="en-US" dirty="0" err="1" smtClean="0"/>
              <a:t>çapında</a:t>
            </a:r>
            <a:r>
              <a:rPr lang="en-US" dirty="0" smtClean="0"/>
              <a:t> </a:t>
            </a:r>
            <a:r>
              <a:rPr lang="en-US" dirty="0" err="1" smtClean="0"/>
              <a:t>milyonlarca</a:t>
            </a:r>
            <a:r>
              <a:rPr lang="en-US" dirty="0" smtClean="0"/>
              <a:t> </a:t>
            </a:r>
            <a:r>
              <a:rPr lang="en-US" dirty="0" err="1" smtClean="0"/>
              <a:t>bilgisayarı</a:t>
            </a:r>
            <a:r>
              <a:rPr lang="en-US" dirty="0" smtClean="0"/>
              <a:t> </a:t>
            </a:r>
            <a:r>
              <a:rPr lang="en-US" dirty="0" err="1" smtClean="0"/>
              <a:t>etkiledi</a:t>
            </a:r>
            <a:r>
              <a:rPr lang="en-US" dirty="0" smtClean="0"/>
              <a:t> </a:t>
            </a:r>
            <a:r>
              <a:rPr lang="en-US" dirty="0" err="1" smtClean="0"/>
              <a:t>ve</a:t>
            </a:r>
            <a:r>
              <a:rPr lang="en-US" dirty="0" smtClean="0"/>
              <a:t> </a:t>
            </a:r>
            <a:r>
              <a:rPr lang="en-US" dirty="0" err="1" smtClean="0"/>
              <a:t>milyarlarca</a:t>
            </a:r>
            <a:r>
              <a:rPr lang="en-US" dirty="0" smtClean="0"/>
              <a:t> </a:t>
            </a:r>
            <a:r>
              <a:rPr lang="en-US" dirty="0" err="1" smtClean="0"/>
              <a:t>dolarlık</a:t>
            </a:r>
            <a:r>
              <a:rPr lang="en-US" dirty="0" smtClean="0"/>
              <a:t> </a:t>
            </a:r>
            <a:r>
              <a:rPr lang="en-US" dirty="0" err="1" smtClean="0"/>
              <a:t>zarara</a:t>
            </a:r>
            <a:r>
              <a:rPr lang="en-US" dirty="0" smtClean="0"/>
              <a:t> </a:t>
            </a:r>
            <a:r>
              <a:rPr lang="en-US" dirty="0" err="1" smtClean="0"/>
              <a:t>yol</a:t>
            </a:r>
            <a:r>
              <a:rPr lang="en-US" dirty="0" smtClean="0"/>
              <a:t> </a:t>
            </a:r>
            <a:r>
              <a:rPr lang="en-US" dirty="0" err="1" smtClean="0"/>
              <a:t>açtı</a:t>
            </a:r>
            <a:r>
              <a:rPr lang="en-US" dirty="0" smtClean="0"/>
              <a:t>.</a:t>
            </a:r>
          </a:p>
          <a:p>
            <a:r>
              <a:rPr lang="en-US" dirty="0" smtClean="0"/>
              <a:t>Bu </a:t>
            </a:r>
            <a:r>
              <a:rPr lang="en-US" dirty="0" err="1" smtClean="0"/>
              <a:t>örnekler</a:t>
            </a:r>
            <a:r>
              <a:rPr lang="en-US" dirty="0" smtClean="0"/>
              <a:t>, </a:t>
            </a:r>
            <a:r>
              <a:rPr lang="en-US" dirty="0" err="1" smtClean="0"/>
              <a:t>tarih</a:t>
            </a:r>
            <a:r>
              <a:rPr lang="en-US" dirty="0" smtClean="0"/>
              <a:t> </a:t>
            </a:r>
            <a:r>
              <a:rPr lang="en-US" dirty="0" err="1" smtClean="0"/>
              <a:t>boyunca</a:t>
            </a:r>
            <a:r>
              <a:rPr lang="en-US" dirty="0" smtClean="0"/>
              <a:t> </a:t>
            </a:r>
            <a:r>
              <a:rPr lang="en-US" dirty="0" err="1" smtClean="0"/>
              <a:t>gerçekleştirilen</a:t>
            </a:r>
            <a:r>
              <a:rPr lang="en-US" dirty="0" smtClean="0"/>
              <a:t> </a:t>
            </a:r>
            <a:r>
              <a:rPr lang="en-US" dirty="0" err="1" smtClean="0"/>
              <a:t>büyük</a:t>
            </a:r>
            <a:r>
              <a:rPr lang="en-US" dirty="0" smtClean="0"/>
              <a:t> </a:t>
            </a:r>
            <a:r>
              <a:rPr lang="en-US" dirty="0" err="1" smtClean="0"/>
              <a:t>virüs</a:t>
            </a:r>
            <a:r>
              <a:rPr lang="en-US" dirty="0" smtClean="0"/>
              <a:t> </a:t>
            </a:r>
            <a:r>
              <a:rPr lang="en-US" dirty="0" err="1" smtClean="0"/>
              <a:t>saldırılarının</a:t>
            </a:r>
            <a:r>
              <a:rPr lang="en-US" dirty="0" smtClean="0"/>
              <a:t> </a:t>
            </a:r>
            <a:r>
              <a:rPr lang="en-US" dirty="0" err="1" smtClean="0"/>
              <a:t>sadece</a:t>
            </a:r>
            <a:r>
              <a:rPr lang="en-US" dirty="0" smtClean="0"/>
              <a:t> </a:t>
            </a:r>
            <a:r>
              <a:rPr lang="en-US" dirty="0" err="1" smtClean="0"/>
              <a:t>bir</a:t>
            </a:r>
            <a:r>
              <a:rPr lang="en-US" dirty="0" smtClean="0"/>
              <a:t> </a:t>
            </a:r>
            <a:r>
              <a:rPr lang="en-US" dirty="0" err="1" smtClean="0"/>
              <a:t>kısmıdır</a:t>
            </a:r>
            <a:r>
              <a:rPr lang="en-US" dirty="0" smtClean="0"/>
              <a:t>. </a:t>
            </a:r>
            <a:r>
              <a:rPr lang="en-US" dirty="0" err="1" smtClean="0"/>
              <a:t>Virüs</a:t>
            </a:r>
            <a:r>
              <a:rPr lang="en-US" dirty="0" smtClean="0"/>
              <a:t> </a:t>
            </a:r>
            <a:r>
              <a:rPr lang="en-US" dirty="0" err="1" smtClean="0"/>
              <a:t>saldırıları</a:t>
            </a:r>
            <a:r>
              <a:rPr lang="en-US" dirty="0" smtClean="0"/>
              <a:t>, </a:t>
            </a:r>
            <a:r>
              <a:rPr lang="en-US" dirty="0" err="1" smtClean="0"/>
              <a:t>dünya</a:t>
            </a:r>
            <a:r>
              <a:rPr lang="en-US" dirty="0" smtClean="0"/>
              <a:t> </a:t>
            </a:r>
            <a:r>
              <a:rPr lang="en-US" dirty="0" err="1" smtClean="0"/>
              <a:t>ekonomisine</a:t>
            </a:r>
            <a:r>
              <a:rPr lang="en-US" dirty="0" smtClean="0"/>
              <a:t> </a:t>
            </a:r>
            <a:r>
              <a:rPr lang="en-US" dirty="0" err="1" smtClean="0"/>
              <a:t>ve</a:t>
            </a:r>
            <a:r>
              <a:rPr lang="en-US" dirty="0" smtClean="0"/>
              <a:t> </a:t>
            </a:r>
            <a:r>
              <a:rPr lang="en-US" dirty="0" err="1" smtClean="0"/>
              <a:t>dijital</a:t>
            </a:r>
            <a:r>
              <a:rPr lang="en-US" dirty="0" smtClean="0"/>
              <a:t> </a:t>
            </a:r>
            <a:r>
              <a:rPr lang="en-US" dirty="0" err="1" smtClean="0"/>
              <a:t>altyapıya</a:t>
            </a:r>
            <a:r>
              <a:rPr lang="en-US" dirty="0" smtClean="0"/>
              <a:t> </a:t>
            </a:r>
            <a:r>
              <a:rPr lang="en-US" dirty="0" err="1" smtClean="0"/>
              <a:t>büyük</a:t>
            </a:r>
            <a:r>
              <a:rPr lang="en-US" dirty="0" smtClean="0"/>
              <a:t> </a:t>
            </a:r>
            <a:r>
              <a:rPr lang="en-US" dirty="0" err="1" smtClean="0"/>
              <a:t>zararlar</a:t>
            </a:r>
            <a:r>
              <a:rPr lang="en-US" dirty="0" smtClean="0"/>
              <a:t> </a:t>
            </a:r>
            <a:r>
              <a:rPr lang="en-US" dirty="0" err="1" smtClean="0"/>
              <a:t>verebilmektedir</a:t>
            </a:r>
            <a:r>
              <a:rPr lang="en-US" dirty="0" smtClean="0"/>
              <a:t>. Bu </a:t>
            </a:r>
            <a:r>
              <a:rPr lang="en-US" dirty="0" err="1" smtClean="0"/>
              <a:t>nedenle</a:t>
            </a:r>
            <a:r>
              <a:rPr lang="en-US" dirty="0" smtClean="0"/>
              <a:t>, </a:t>
            </a:r>
            <a:r>
              <a:rPr lang="en-US" dirty="0" err="1" smtClean="0"/>
              <a:t>siber</a:t>
            </a:r>
            <a:r>
              <a:rPr lang="en-US" dirty="0" smtClean="0"/>
              <a:t> </a:t>
            </a:r>
            <a:r>
              <a:rPr lang="en-US" dirty="0" err="1" smtClean="0"/>
              <a:t>güvenliğe</a:t>
            </a:r>
            <a:r>
              <a:rPr lang="en-US" dirty="0" smtClean="0"/>
              <a:t> </a:t>
            </a:r>
            <a:r>
              <a:rPr lang="en-US" dirty="0" err="1" smtClean="0"/>
              <a:t>önem</a:t>
            </a:r>
            <a:r>
              <a:rPr lang="en-US" dirty="0" smtClean="0"/>
              <a:t> </a:t>
            </a:r>
            <a:r>
              <a:rPr lang="en-US" dirty="0" err="1" smtClean="0"/>
              <a:t>vermek</a:t>
            </a:r>
            <a:r>
              <a:rPr lang="en-US" dirty="0" smtClean="0"/>
              <a:t> </a:t>
            </a:r>
            <a:r>
              <a:rPr lang="en-US" dirty="0" err="1" smtClean="0"/>
              <a:t>ve</a:t>
            </a:r>
            <a:r>
              <a:rPr lang="en-US" dirty="0" smtClean="0"/>
              <a:t> </a:t>
            </a:r>
            <a:r>
              <a:rPr lang="en-US" dirty="0" err="1" smtClean="0"/>
              <a:t>gerekli</a:t>
            </a:r>
            <a:r>
              <a:rPr lang="en-US" dirty="0" smtClean="0"/>
              <a:t> </a:t>
            </a:r>
            <a:r>
              <a:rPr lang="en-US" dirty="0" err="1" smtClean="0"/>
              <a:t>önlemleri</a:t>
            </a:r>
            <a:r>
              <a:rPr lang="en-US" dirty="0" smtClean="0"/>
              <a:t> </a:t>
            </a:r>
            <a:r>
              <a:rPr lang="en-US" dirty="0" err="1" smtClean="0"/>
              <a:t>almak</a:t>
            </a:r>
            <a:r>
              <a:rPr lang="en-US" dirty="0" smtClean="0"/>
              <a:t> her </a:t>
            </a:r>
            <a:r>
              <a:rPr lang="en-US" dirty="0" err="1" smtClean="0"/>
              <a:t>zamankinden</a:t>
            </a:r>
            <a:r>
              <a:rPr lang="en-US" dirty="0" smtClean="0"/>
              <a:t> </a:t>
            </a:r>
            <a:r>
              <a:rPr lang="en-US" dirty="0" err="1" smtClean="0"/>
              <a:t>daha</a:t>
            </a:r>
            <a:r>
              <a:rPr lang="en-US" dirty="0" smtClean="0"/>
              <a:t> </a:t>
            </a:r>
            <a:r>
              <a:rPr lang="en-US" dirty="0" err="1" smtClean="0"/>
              <a:t>önemlidir</a:t>
            </a:r>
            <a:r>
              <a:rPr lang="en-US" dirty="0" smtClean="0"/>
              <a:t>.</a:t>
            </a:r>
          </a:p>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6</a:t>
            </a:fld>
            <a:endParaRPr/>
          </a:p>
        </p:txBody>
      </p:sp>
    </p:spTree>
    <p:extLst>
      <p:ext uri="{BB962C8B-B14F-4D97-AF65-F5344CB8AC3E}">
        <p14:creationId xmlns:p14="http://schemas.microsoft.com/office/powerpoint/2010/main" val="1905750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https://www.npr.org/sections/thetwo-way/2017/05/15/528451534/wannacry-ransomware-what-we-know-monday</a:t>
            </a:r>
            <a:endParaRPr lang="tr-TR" dirty="0"/>
          </a:p>
        </p:txBody>
      </p:sp>
      <p:sp>
        <p:nvSpPr>
          <p:cNvPr id="4" name="Slayt Numarası Yer Tutucusu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Calibri"/>
                <a:ea typeface="Calibri"/>
                <a:cs typeface="Calibri"/>
                <a:sym typeface="Calibri"/>
              </a:rPr>
              <a:t>7</a:t>
            </a:fld>
            <a:endParaRPr lang="tr-T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42314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8</a:t>
            </a:fld>
            <a:endParaRPr/>
          </a:p>
        </p:txBody>
      </p:sp>
    </p:spTree>
    <p:extLst>
      <p:ext uri="{BB962C8B-B14F-4D97-AF65-F5344CB8AC3E}">
        <p14:creationId xmlns:p14="http://schemas.microsoft.com/office/powerpoint/2010/main" val="1937394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9</a:t>
            </a:fld>
            <a:endParaRPr/>
          </a:p>
        </p:txBody>
      </p:sp>
    </p:spTree>
    <p:extLst>
      <p:ext uri="{BB962C8B-B14F-4D97-AF65-F5344CB8AC3E}">
        <p14:creationId xmlns:p14="http://schemas.microsoft.com/office/powerpoint/2010/main" val="344130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10</a:t>
            </a:fld>
            <a:endParaRPr/>
          </a:p>
        </p:txBody>
      </p:sp>
    </p:spTree>
    <p:extLst>
      <p:ext uri="{BB962C8B-B14F-4D97-AF65-F5344CB8AC3E}">
        <p14:creationId xmlns:p14="http://schemas.microsoft.com/office/powerpoint/2010/main" val="2975585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rebuchet M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Trebuchet M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88888"/>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88888"/>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88888"/>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88888"/>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88888"/>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88888"/>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88888"/>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88888"/>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descr="A close up of a sign&#10;&#10;Description automatically generated"/>
          <p:cNvPicPr preferRelativeResize="0"/>
          <p:nvPr/>
        </p:nvPicPr>
        <p:blipFill rotWithShape="1">
          <a:blip r:embed="rId3">
            <a:alphaModFix/>
          </a:blip>
          <a:srcRect/>
          <a:stretch/>
        </p:blipFill>
        <p:spPr>
          <a:xfrm>
            <a:off x="3962400" y="2366127"/>
            <a:ext cx="4267200" cy="1061928"/>
          </a:xfrm>
          <a:prstGeom prst="rect">
            <a:avLst/>
          </a:prstGeom>
          <a:noFill/>
          <a:ln>
            <a:noFill/>
          </a:ln>
        </p:spPr>
      </p:pic>
      <p:pic>
        <p:nvPicPr>
          <p:cNvPr id="89" name="Google Shape;89;p1" descr="A picture containing drawing, shirt&#10;&#10;Description automatically generated"/>
          <p:cNvPicPr preferRelativeResize="0"/>
          <p:nvPr/>
        </p:nvPicPr>
        <p:blipFill rotWithShape="1">
          <a:blip r:embed="rId4">
            <a:alphaModFix/>
          </a:blip>
          <a:srcRect/>
          <a:stretch/>
        </p:blipFill>
        <p:spPr>
          <a:xfrm>
            <a:off x="8421552" y="6043210"/>
            <a:ext cx="3596315" cy="832934"/>
          </a:xfrm>
          <a:prstGeom prst="rect">
            <a:avLst/>
          </a:prstGeom>
          <a:noFill/>
          <a:ln>
            <a:noFill/>
          </a:ln>
        </p:spPr>
      </p:pic>
      <p:pic>
        <p:nvPicPr>
          <p:cNvPr id="90" name="Google Shape;90;p1" descr="A picture containing drawing&#10;&#10;Description automatically generated"/>
          <p:cNvPicPr preferRelativeResize="0"/>
          <p:nvPr/>
        </p:nvPicPr>
        <p:blipFill rotWithShape="1">
          <a:blip r:embed="rId5">
            <a:alphaModFix amt="25000"/>
          </a:blip>
          <a:srcRect/>
          <a:stretch/>
        </p:blipFill>
        <p:spPr>
          <a:xfrm>
            <a:off x="32391" y="-4568"/>
            <a:ext cx="2946336" cy="6865246"/>
          </a:xfrm>
          <a:prstGeom prst="rect">
            <a:avLst/>
          </a:prstGeom>
          <a:noFill/>
          <a:ln>
            <a:noFill/>
          </a:ln>
        </p:spPr>
      </p:pic>
      <p:sp>
        <p:nvSpPr>
          <p:cNvPr id="91" name="Google Shape;91;p1"/>
          <p:cNvSpPr txBox="1"/>
          <p:nvPr/>
        </p:nvSpPr>
        <p:spPr>
          <a:xfrm>
            <a:off x="2625970" y="3786481"/>
            <a:ext cx="694006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2400" b="1" i="0" u="none" strike="noStrike" cap="none" dirty="0">
                <a:solidFill>
                  <a:schemeClr val="dk1"/>
                </a:solidFill>
                <a:latin typeface="Trebuchet MS"/>
                <a:ea typeface="Trebuchet MS"/>
                <a:cs typeface="Trebuchet MS"/>
                <a:sym typeface="Trebuchet MS"/>
              </a:rPr>
              <a:t>SİBER GÜVENLİK: </a:t>
            </a:r>
            <a:r>
              <a:rPr lang="en-US" sz="2400" b="1" dirty="0" smtClean="0">
                <a:solidFill>
                  <a:schemeClr val="dk1"/>
                </a:solidFill>
                <a:latin typeface="Trebuchet MS"/>
                <a:ea typeface="Trebuchet MS"/>
                <a:cs typeface="Trebuchet MS"/>
                <a:sym typeface="Trebuchet MS"/>
              </a:rPr>
              <a:t>KÖTÜ AMAÇLI YAZILIMLAR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1077178"/>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cs typeface="Calibri" panose="020F0502020204030204" pitchFamily="34" charset="0"/>
              </a:rPr>
              <a:t>KÖTÜ AMAÇLI  YAZILIM TÜRLERİ : </a:t>
            </a:r>
          </a:p>
          <a:p>
            <a:pPr lvl="0" algn="ctr"/>
            <a:r>
              <a:rPr lang="en-US" sz="3200" b="1" dirty="0">
                <a:solidFill>
                  <a:srgbClr val="3F3F3F"/>
                </a:solidFill>
                <a:cs typeface="Calibri" panose="020F0502020204030204" pitchFamily="34" charset="0"/>
              </a:rPr>
              <a:t>VİRÜS</a:t>
            </a:r>
            <a:endParaRPr lang="en-US" sz="1100" b="1" dirty="0">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2" name="Dikdörtgen 1"/>
          <p:cNvSpPr/>
          <p:nvPr/>
        </p:nvSpPr>
        <p:spPr>
          <a:xfrm>
            <a:off x="859605" y="2130014"/>
            <a:ext cx="4637681" cy="2246769"/>
          </a:xfrm>
          <a:prstGeom prst="rect">
            <a:avLst/>
          </a:prstGeom>
        </p:spPr>
        <p:txBody>
          <a:bodyPr wrap="square">
            <a:spAutoFit/>
          </a:bodyPr>
          <a:lstStyle/>
          <a:p>
            <a:pPr marL="285750" indent="-285750" algn="just">
              <a:buFont typeface="Arial" panose="020B0604020202020204" pitchFamily="34" charset="0"/>
              <a:buChar char="•"/>
            </a:pPr>
            <a:r>
              <a:rPr lang="tr-TR" sz="2000" dirty="0" smtClean="0"/>
              <a:t>Virüs </a:t>
            </a:r>
            <a:r>
              <a:rPr lang="tr-TR" sz="2000" dirty="0"/>
              <a:t>kendi başına çalışamaz, başka bir programa tutunarak </a:t>
            </a:r>
            <a:r>
              <a:rPr lang="tr-TR" sz="2000" dirty="0" smtClean="0"/>
              <a:t>çalışması</a:t>
            </a:r>
            <a:r>
              <a:rPr lang="en-US" sz="2000" dirty="0" smtClean="0"/>
              <a:t> </a:t>
            </a:r>
            <a:r>
              <a:rPr lang="tr-TR" sz="2000" dirty="0" smtClean="0"/>
              <a:t>gerekir</a:t>
            </a:r>
            <a:r>
              <a:rPr lang="tr-TR" sz="2000" dirty="0"/>
              <a:t>.</a:t>
            </a:r>
          </a:p>
          <a:p>
            <a:pPr marL="285750" indent="-285750" algn="just">
              <a:buFont typeface="Arial" panose="020B0604020202020204" pitchFamily="34" charset="0"/>
              <a:buChar char="•"/>
            </a:pPr>
            <a:r>
              <a:rPr lang="tr-TR" sz="2000" dirty="0" smtClean="0"/>
              <a:t>Virüs </a:t>
            </a:r>
            <a:r>
              <a:rPr lang="tr-TR" sz="2000" dirty="0"/>
              <a:t>bağlandığı programın yetkilerine sahip olur.</a:t>
            </a:r>
          </a:p>
          <a:p>
            <a:pPr marL="285750" indent="-285750" algn="just">
              <a:buFont typeface="Arial" panose="020B0604020202020204" pitchFamily="34" charset="0"/>
              <a:buChar char="•"/>
            </a:pPr>
            <a:r>
              <a:rPr lang="tr-TR" sz="2000" dirty="0" smtClean="0"/>
              <a:t>Virüsler </a:t>
            </a:r>
            <a:r>
              <a:rPr lang="tr-TR" sz="2000" dirty="0"/>
              <a:t>kendilerini çoğaltırlar ve yeni programları </a:t>
            </a:r>
            <a:r>
              <a:rPr lang="tr-TR" sz="2000" dirty="0" err="1"/>
              <a:t>enfekte</a:t>
            </a:r>
            <a:r>
              <a:rPr lang="tr-TR" sz="2000" dirty="0"/>
              <a:t> ederler. </a:t>
            </a:r>
          </a:p>
        </p:txBody>
      </p:sp>
      <p:pic>
        <p:nvPicPr>
          <p:cNvPr id="9" name="Resi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9450" y="1513114"/>
            <a:ext cx="5962045" cy="3313821"/>
          </a:xfrm>
          <a:prstGeom prst="rect">
            <a:avLst/>
          </a:prstGeom>
        </p:spPr>
      </p:pic>
    </p:spTree>
    <p:extLst>
      <p:ext uri="{BB962C8B-B14F-4D97-AF65-F5344CB8AC3E}">
        <p14:creationId xmlns:p14="http://schemas.microsoft.com/office/powerpoint/2010/main" val="333666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1077178"/>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latin typeface="+mj-lt"/>
                <a:cs typeface="Calibri" panose="020F0502020204030204" pitchFamily="34" charset="0"/>
              </a:rPr>
              <a:t>KÖTÜ AMAÇLI  YAZILIM </a:t>
            </a:r>
            <a:r>
              <a:rPr lang="en-US" sz="3200" b="1" dirty="0" smtClean="0">
                <a:solidFill>
                  <a:srgbClr val="3F3F3F"/>
                </a:solidFill>
                <a:latin typeface="+mj-lt"/>
                <a:cs typeface="Calibri" panose="020F0502020204030204" pitchFamily="34" charset="0"/>
              </a:rPr>
              <a:t>TÜRLERİ : SOLUCAN (WORN) </a:t>
            </a: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2" name="Dikdörtgen 1"/>
          <p:cNvSpPr/>
          <p:nvPr/>
        </p:nvSpPr>
        <p:spPr>
          <a:xfrm>
            <a:off x="986830" y="1908636"/>
            <a:ext cx="6096000" cy="1938992"/>
          </a:xfrm>
          <a:prstGeom prst="rect">
            <a:avLst/>
          </a:prstGeom>
        </p:spPr>
        <p:txBody>
          <a:bodyPr>
            <a:spAutoFit/>
          </a:bodyPr>
          <a:lstStyle/>
          <a:p>
            <a:pPr marL="285750" indent="-285750" algn="just">
              <a:buFont typeface="Arial" panose="020B0604020202020204" pitchFamily="34" charset="0"/>
              <a:buChar char="•"/>
            </a:pPr>
            <a:r>
              <a:rPr lang="tr-TR" sz="2000" dirty="0"/>
              <a:t>Solucanlar kendi başlarına çalışma ve hem sistem içinde hem de </a:t>
            </a:r>
            <a:r>
              <a:rPr lang="tr-TR" sz="2000" dirty="0" smtClean="0"/>
              <a:t>ağ</a:t>
            </a:r>
            <a:r>
              <a:rPr lang="en-US" sz="2000" dirty="0" smtClean="0"/>
              <a:t> </a:t>
            </a:r>
            <a:r>
              <a:rPr lang="tr-TR" sz="2000" dirty="0" smtClean="0"/>
              <a:t>üzerinden </a:t>
            </a:r>
            <a:r>
              <a:rPr lang="tr-TR" sz="2000" dirty="0"/>
              <a:t>kendilerini yayma özelliğine sahip programlardır</a:t>
            </a:r>
            <a:r>
              <a:rPr lang="tr-TR" sz="2000" dirty="0" smtClean="0"/>
              <a:t>.</a:t>
            </a:r>
            <a:endParaRPr lang="en-US" sz="2000" dirty="0" smtClean="0"/>
          </a:p>
          <a:p>
            <a:pPr marL="285750" indent="-285750" algn="just">
              <a:buFont typeface="Arial" panose="020B0604020202020204" pitchFamily="34" charset="0"/>
              <a:buChar char="•"/>
            </a:pPr>
            <a:r>
              <a:rPr lang="tr-TR" sz="2000" dirty="0" smtClean="0"/>
              <a:t>Solucanlar </a:t>
            </a:r>
            <a:r>
              <a:rPr lang="tr-TR" sz="2000" dirty="0"/>
              <a:t>kendilerini  kopyalayarak çoğaltırlar ve gizlenmek için masum görünümlü bir isimle sistemde çalışırlar. </a:t>
            </a:r>
          </a:p>
        </p:txBody>
      </p:sp>
      <p:pic>
        <p:nvPicPr>
          <p:cNvPr id="3" name="Resi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830" y="1052968"/>
            <a:ext cx="4918778" cy="5027158"/>
          </a:xfrm>
          <a:prstGeom prst="rect">
            <a:avLst/>
          </a:prstGeom>
        </p:spPr>
      </p:pic>
    </p:spTree>
    <p:extLst>
      <p:ext uri="{BB962C8B-B14F-4D97-AF65-F5344CB8AC3E}">
        <p14:creationId xmlns:p14="http://schemas.microsoft.com/office/powerpoint/2010/main" val="164757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1077178"/>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latin typeface="+mj-lt"/>
                <a:cs typeface="Calibri" panose="020F0502020204030204" pitchFamily="34" charset="0"/>
              </a:rPr>
              <a:t>KÖTÜ AMAÇLI  YAZILIM </a:t>
            </a:r>
            <a:r>
              <a:rPr lang="en-US" sz="3200" b="1" dirty="0" smtClean="0">
                <a:solidFill>
                  <a:srgbClr val="3F3F3F"/>
                </a:solidFill>
                <a:latin typeface="+mj-lt"/>
                <a:cs typeface="Calibri" panose="020F0502020204030204" pitchFamily="34" charset="0"/>
              </a:rPr>
              <a:t>TÜRLERİ : TRUVA ATI (TROJAN HORSE</a:t>
            </a:r>
            <a:r>
              <a:rPr lang="en-US" sz="1100" b="1" dirty="0">
                <a:solidFill>
                  <a:srgbClr val="3F3F3F"/>
                </a:solidFill>
                <a:cs typeface="Calibri" panose="020F0502020204030204" pitchFamily="34" charset="0"/>
              </a:rPr>
              <a:t> </a:t>
            </a:r>
            <a:r>
              <a:rPr lang="en-US" sz="1100" b="1" dirty="0" smtClean="0">
                <a:solidFill>
                  <a:srgbClr val="3F3F3F"/>
                </a:solidFill>
                <a:cs typeface="Calibri" panose="020F0502020204030204" pitchFamily="34" charset="0"/>
              </a:rPr>
              <a:t>)</a:t>
            </a:r>
            <a:endParaRPr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2" name="Dikdörtgen 1"/>
          <p:cNvSpPr/>
          <p:nvPr/>
        </p:nvSpPr>
        <p:spPr>
          <a:xfrm>
            <a:off x="880153" y="1955962"/>
            <a:ext cx="4878390" cy="3785652"/>
          </a:xfrm>
          <a:prstGeom prst="rect">
            <a:avLst/>
          </a:prstGeom>
        </p:spPr>
        <p:txBody>
          <a:bodyPr wrap="square">
            <a:spAutoFit/>
          </a:bodyPr>
          <a:lstStyle/>
          <a:p>
            <a:pPr marL="342900" indent="-342900">
              <a:buFont typeface="Arial" panose="020B0604020202020204" pitchFamily="34" charset="0"/>
              <a:buChar char="•"/>
            </a:pPr>
            <a:r>
              <a:rPr lang="tr-TR" sz="2000" dirty="0" smtClean="0"/>
              <a:t>Kullanıcının </a:t>
            </a:r>
            <a:r>
              <a:rPr lang="tr-TR" sz="2000" dirty="0"/>
              <a:t>kandırılması sonucunda sisteme kullanıcı izniyle  yüklenen ve faydalı bir iş yapıyormuş gibi görünüp gizlice zararlı işler yapan </a:t>
            </a:r>
            <a:r>
              <a:rPr lang="tr-TR" sz="2000" dirty="0" smtClean="0"/>
              <a:t>program</a:t>
            </a:r>
            <a:r>
              <a:rPr lang="en-US" sz="2000" dirty="0" err="1" smtClean="0"/>
              <a:t>lardır</a:t>
            </a:r>
            <a:r>
              <a:rPr lang="tr-TR" sz="2000" dirty="0" smtClean="0"/>
              <a:t>. </a:t>
            </a:r>
            <a:endParaRPr lang="en-US" sz="2000" dirty="0" smtClean="0"/>
          </a:p>
          <a:p>
            <a:pPr marL="342900" indent="-342900">
              <a:buFont typeface="Arial" panose="020B0604020202020204" pitchFamily="34" charset="0"/>
              <a:buChar char="•"/>
            </a:pPr>
            <a:r>
              <a:rPr lang="tr-TR" sz="2000" dirty="0" smtClean="0"/>
              <a:t>Truva </a:t>
            </a:r>
            <a:r>
              <a:rPr lang="tr-TR" sz="2000" dirty="0"/>
              <a:t>atı en yaygın kötü amaçlı yazılım türlerinden biridir ve yeterince dikkatli olmayan kullanıcılar çeşitli vaatlere (virüs temizleme, bilgisayarı hızlandırma vb.) aldanarak bu zararlı </a:t>
            </a:r>
            <a:r>
              <a:rPr lang="tr-TR" sz="2000" dirty="0" smtClean="0"/>
              <a:t>yazılımları</a:t>
            </a:r>
            <a:r>
              <a:rPr lang="en-US" sz="2000" dirty="0" smtClean="0"/>
              <a:t> </a:t>
            </a:r>
            <a:r>
              <a:rPr lang="tr-TR" sz="2000" dirty="0" smtClean="0"/>
              <a:t>kendileri </a:t>
            </a:r>
            <a:r>
              <a:rPr lang="tr-TR" sz="2000" dirty="0"/>
              <a:t>indirip yükleyebilmektedir. </a:t>
            </a:r>
          </a:p>
        </p:txBody>
      </p:sp>
      <p:pic>
        <p:nvPicPr>
          <p:cNvPr id="3" name="Resi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3286" y="1878998"/>
            <a:ext cx="5368209" cy="3016251"/>
          </a:xfrm>
          <a:prstGeom prst="rect">
            <a:avLst/>
          </a:prstGeom>
        </p:spPr>
      </p:pic>
    </p:spTree>
    <p:extLst>
      <p:ext uri="{BB962C8B-B14F-4D97-AF65-F5344CB8AC3E}">
        <p14:creationId xmlns:p14="http://schemas.microsoft.com/office/powerpoint/2010/main" val="30382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1077178"/>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latin typeface="+mj-lt"/>
                <a:cs typeface="Calibri" panose="020F0502020204030204" pitchFamily="34" charset="0"/>
              </a:rPr>
              <a:t>KÖTÜ AMAÇLI  YAZILIM TÜRLERİ : </a:t>
            </a:r>
            <a:r>
              <a:rPr lang="en-US" sz="3200" b="1" dirty="0" smtClean="0">
                <a:solidFill>
                  <a:srgbClr val="3F3F3F"/>
                </a:solidFill>
                <a:latin typeface="+mj-lt"/>
                <a:cs typeface="Calibri" panose="020F0502020204030204" pitchFamily="34" charset="0"/>
              </a:rPr>
              <a:t>CASUS YAZILIM (SPYWARE)</a:t>
            </a:r>
            <a:endParaRPr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2" name="Dikdörtgen 1"/>
          <p:cNvSpPr/>
          <p:nvPr/>
        </p:nvSpPr>
        <p:spPr>
          <a:xfrm>
            <a:off x="1074937" y="2251478"/>
            <a:ext cx="5097263" cy="1938992"/>
          </a:xfrm>
          <a:prstGeom prst="rect">
            <a:avLst/>
          </a:prstGeom>
        </p:spPr>
        <p:txBody>
          <a:bodyPr wrap="square">
            <a:spAutoFit/>
          </a:bodyPr>
          <a:lstStyle/>
          <a:p>
            <a:pPr marL="285750" indent="-285750" algn="just">
              <a:buFont typeface="Arial" panose="020B0604020202020204" pitchFamily="34" charset="0"/>
              <a:buChar char="•"/>
            </a:pPr>
            <a:r>
              <a:rPr lang="tr-TR" sz="2000" dirty="0"/>
              <a:t>Bilgileri çalarak başka bir yere gönderme amaçlı </a:t>
            </a:r>
            <a:r>
              <a:rPr lang="tr-TR" sz="2000" dirty="0" smtClean="0"/>
              <a:t>program</a:t>
            </a:r>
            <a:r>
              <a:rPr lang="en-US" sz="2000" dirty="0" err="1" smtClean="0"/>
              <a:t>lardır</a:t>
            </a:r>
            <a:r>
              <a:rPr lang="tr-TR" sz="2000" dirty="0" smtClean="0"/>
              <a:t>. </a:t>
            </a:r>
            <a:endParaRPr lang="en-US" sz="2000" dirty="0" smtClean="0"/>
          </a:p>
          <a:p>
            <a:pPr marL="285750" indent="-285750" algn="just">
              <a:buFont typeface="Arial" panose="020B0604020202020204" pitchFamily="34" charset="0"/>
              <a:buChar char="•"/>
            </a:pPr>
            <a:r>
              <a:rPr lang="tr-TR" sz="2000" dirty="0" smtClean="0"/>
              <a:t>Yaygın  </a:t>
            </a:r>
            <a:r>
              <a:rPr lang="tr-TR" sz="2000" dirty="0"/>
              <a:t>bir casus yazılım türü, kullanıcının bastığı tuşları kaydederek bütün yazdıklarını ele geçirebilen </a:t>
            </a:r>
            <a:r>
              <a:rPr lang="tr-TR" sz="2000" b="1" dirty="0" err="1"/>
              <a:t>keylogger</a:t>
            </a:r>
            <a:r>
              <a:rPr lang="tr-TR" sz="2000" dirty="0"/>
              <a:t> adlı yazılımlardır. </a:t>
            </a:r>
          </a:p>
        </p:txBody>
      </p:sp>
      <p:pic>
        <p:nvPicPr>
          <p:cNvPr id="3" name="Resi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2625" y="1959430"/>
            <a:ext cx="4968870" cy="3439884"/>
          </a:xfrm>
          <a:prstGeom prst="rect">
            <a:avLst/>
          </a:prstGeom>
        </p:spPr>
      </p:pic>
    </p:spTree>
    <p:extLst>
      <p:ext uri="{BB962C8B-B14F-4D97-AF65-F5344CB8AC3E}">
        <p14:creationId xmlns:p14="http://schemas.microsoft.com/office/powerpoint/2010/main" val="66782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72" y="201661"/>
            <a:ext cx="10489481" cy="6297110"/>
          </a:xfrm>
          <a:prstGeom prst="rect">
            <a:avLst/>
          </a:prstGeom>
        </p:spPr>
      </p:pic>
    </p:spTree>
    <p:extLst>
      <p:ext uri="{BB962C8B-B14F-4D97-AF65-F5344CB8AC3E}">
        <p14:creationId xmlns:p14="http://schemas.microsoft.com/office/powerpoint/2010/main" val="2288119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1" y="1214919"/>
            <a:ext cx="7412838" cy="4010224"/>
          </a:xfrm>
          <a:prstGeom prst="rect">
            <a:avLst/>
          </a:prstGeom>
        </p:spPr>
      </p:pic>
    </p:spTree>
    <p:extLst>
      <p:ext uri="{BB962C8B-B14F-4D97-AF65-F5344CB8AC3E}">
        <p14:creationId xmlns:p14="http://schemas.microsoft.com/office/powerpoint/2010/main" val="2607125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10" name="Resim 9"/>
          <p:cNvPicPr>
            <a:picLocks noChangeAspect="1"/>
          </p:cNvPicPr>
          <p:nvPr/>
        </p:nvPicPr>
        <p:blipFill>
          <a:blip r:embed="rId3"/>
          <a:stretch>
            <a:fillRect/>
          </a:stretch>
        </p:blipFill>
        <p:spPr>
          <a:xfrm>
            <a:off x="248379" y="4038374"/>
            <a:ext cx="4958443" cy="2975066"/>
          </a:xfrm>
          <a:prstGeom prst="rect">
            <a:avLst/>
          </a:prstGeom>
        </p:spPr>
      </p:pic>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1" y="302488"/>
            <a:ext cx="10265229" cy="1077178"/>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latin typeface="+mj-lt"/>
                <a:cs typeface="Calibri" panose="020F0502020204030204" pitchFamily="34" charset="0"/>
              </a:rPr>
              <a:t>KÖTÜ AMAÇLI  YAZILIM TÜRLERİ : </a:t>
            </a:r>
            <a:r>
              <a:rPr lang="en-US" sz="3200" b="1" dirty="0" smtClean="0">
                <a:solidFill>
                  <a:srgbClr val="3F3F3F"/>
                </a:solidFill>
                <a:latin typeface="+mj-lt"/>
                <a:cs typeface="Calibri" panose="020F0502020204030204" pitchFamily="34" charset="0"/>
              </a:rPr>
              <a:t>REKLAM YAZILIMI (ADWARE): </a:t>
            </a:r>
            <a:endParaRPr lang="en-US"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4">
            <a:alphaModFix/>
          </a:blip>
          <a:srcRect/>
          <a:stretch/>
        </p:blipFill>
        <p:spPr>
          <a:xfrm>
            <a:off x="10898416" y="6463025"/>
            <a:ext cx="1113079" cy="276999"/>
          </a:xfrm>
          <a:prstGeom prst="rect">
            <a:avLst/>
          </a:prstGeom>
          <a:noFill/>
          <a:ln>
            <a:noFill/>
          </a:ln>
        </p:spPr>
      </p:pic>
      <p:sp>
        <p:nvSpPr>
          <p:cNvPr id="2" name="Dikdörtgen 1"/>
          <p:cNvSpPr/>
          <p:nvPr/>
        </p:nvSpPr>
        <p:spPr>
          <a:xfrm>
            <a:off x="736315" y="1664253"/>
            <a:ext cx="5109313" cy="2246769"/>
          </a:xfrm>
          <a:prstGeom prst="rect">
            <a:avLst/>
          </a:prstGeom>
        </p:spPr>
        <p:txBody>
          <a:bodyPr wrap="square">
            <a:spAutoFit/>
          </a:bodyPr>
          <a:lstStyle/>
          <a:p>
            <a:pPr marL="285750" indent="-285750">
              <a:buFont typeface="Arial" panose="020B0604020202020204" pitchFamily="34" charset="0"/>
              <a:buChar char="•"/>
            </a:pPr>
            <a:r>
              <a:rPr lang="tr-TR" sz="2000" dirty="0" smtClean="0"/>
              <a:t>Kullanıcıya </a:t>
            </a:r>
            <a:r>
              <a:rPr lang="tr-TR" sz="2000" dirty="0"/>
              <a:t>reklam göstererek programı geliştiren kişiye </a:t>
            </a:r>
            <a:r>
              <a:rPr lang="tr-TR" sz="2000" dirty="0" smtClean="0"/>
              <a:t>maddi</a:t>
            </a:r>
            <a:r>
              <a:rPr lang="en-US" sz="2000" dirty="0" smtClean="0"/>
              <a:t> </a:t>
            </a:r>
            <a:r>
              <a:rPr lang="tr-TR" sz="2000" dirty="0" smtClean="0"/>
              <a:t>kazanç </a:t>
            </a:r>
            <a:r>
              <a:rPr lang="tr-TR" sz="2000" dirty="0"/>
              <a:t>sağlamayı amaçlayan </a:t>
            </a:r>
            <a:r>
              <a:rPr lang="tr-TR" sz="2000" dirty="0" smtClean="0"/>
              <a:t>program</a:t>
            </a:r>
            <a:r>
              <a:rPr lang="en-US" sz="2000" dirty="0" err="1" smtClean="0"/>
              <a:t>lardır</a:t>
            </a:r>
            <a:r>
              <a:rPr lang="tr-TR" sz="2000" dirty="0" smtClean="0"/>
              <a:t>. </a:t>
            </a:r>
            <a:endParaRPr lang="en-US" sz="2000" dirty="0" smtClean="0"/>
          </a:p>
          <a:p>
            <a:pPr marL="285750" indent="-285750">
              <a:buFont typeface="Arial" panose="020B0604020202020204" pitchFamily="34" charset="0"/>
              <a:buChar char="•"/>
            </a:pPr>
            <a:r>
              <a:rPr lang="tr-TR" sz="2000" dirty="0" smtClean="0"/>
              <a:t>Bu </a:t>
            </a:r>
            <a:r>
              <a:rPr lang="tr-TR" sz="2000" dirty="0"/>
              <a:t>programlar bilgisayarı boş yere meşgul </a:t>
            </a:r>
            <a:r>
              <a:rPr lang="tr-TR" sz="2000" dirty="0" smtClean="0"/>
              <a:t>ederek</a:t>
            </a:r>
            <a:r>
              <a:rPr lang="en-US" sz="2000" dirty="0" smtClean="0"/>
              <a:t> </a:t>
            </a:r>
            <a:r>
              <a:rPr lang="tr-TR" sz="2000" dirty="0" smtClean="0"/>
              <a:t>yavaşlatır</a:t>
            </a:r>
            <a:r>
              <a:rPr lang="tr-TR" sz="2000" dirty="0"/>
              <a:t>, bazen de pop-</a:t>
            </a:r>
            <a:r>
              <a:rPr lang="tr-TR" sz="2000" dirty="0" err="1"/>
              <a:t>up</a:t>
            </a:r>
            <a:r>
              <a:rPr lang="tr-TR" sz="2000" dirty="0"/>
              <a:t> pencere açarak kullanıcıya rahatsızlık verirler. </a:t>
            </a:r>
          </a:p>
        </p:txBody>
      </p:sp>
      <p:pic>
        <p:nvPicPr>
          <p:cNvPr id="6" name="Resim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3458" y="4384031"/>
            <a:ext cx="3503540" cy="1836439"/>
          </a:xfrm>
          <a:prstGeom prst="rect">
            <a:avLst/>
          </a:prstGeom>
        </p:spPr>
      </p:pic>
      <p:pic>
        <p:nvPicPr>
          <p:cNvPr id="3" name="Resim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9695" y="960246"/>
            <a:ext cx="5462800" cy="3654781"/>
          </a:xfrm>
          <a:prstGeom prst="rect">
            <a:avLst/>
          </a:prstGeom>
        </p:spPr>
      </p:pic>
      <p:pic>
        <p:nvPicPr>
          <p:cNvPr id="4" name="Resim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0363" y="4038374"/>
            <a:ext cx="3367598" cy="2882553"/>
          </a:xfrm>
          <a:prstGeom prst="rect">
            <a:avLst/>
          </a:prstGeom>
        </p:spPr>
      </p:pic>
    </p:spTree>
    <p:extLst>
      <p:ext uri="{BB962C8B-B14F-4D97-AF65-F5344CB8AC3E}">
        <p14:creationId xmlns:p14="http://schemas.microsoft.com/office/powerpoint/2010/main" val="250419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1077178"/>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latin typeface="+mj-lt"/>
                <a:cs typeface="Calibri" panose="020F0502020204030204" pitchFamily="34" charset="0"/>
              </a:rPr>
              <a:t>KÖTÜ AMAÇLI  YAZILIM TÜRLERİ : </a:t>
            </a:r>
            <a:endParaRPr lang="en-US" sz="3200" b="1" dirty="0" smtClean="0">
              <a:solidFill>
                <a:srgbClr val="3F3F3F"/>
              </a:solidFill>
              <a:latin typeface="+mj-lt"/>
              <a:cs typeface="Calibri" panose="020F0502020204030204" pitchFamily="34" charset="0"/>
            </a:endParaRPr>
          </a:p>
          <a:p>
            <a:pPr lvl="0" algn="ctr"/>
            <a:r>
              <a:rPr lang="en-US" sz="3200" b="1" dirty="0" smtClean="0">
                <a:solidFill>
                  <a:srgbClr val="3F3F3F"/>
                </a:solidFill>
                <a:latin typeface="+mj-lt"/>
                <a:cs typeface="Calibri" panose="020F0502020204030204" pitchFamily="34" charset="0"/>
              </a:rPr>
              <a:t>FİDYE YAZILIMI (RANSOMWARE) </a:t>
            </a:r>
            <a:endParaRPr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2" name="Dikdörtgen 1"/>
          <p:cNvSpPr/>
          <p:nvPr/>
        </p:nvSpPr>
        <p:spPr>
          <a:xfrm>
            <a:off x="746589" y="2120367"/>
            <a:ext cx="4696268" cy="3477875"/>
          </a:xfrm>
          <a:prstGeom prst="rect">
            <a:avLst/>
          </a:prstGeom>
        </p:spPr>
        <p:txBody>
          <a:bodyPr wrap="square">
            <a:spAutoFit/>
          </a:bodyPr>
          <a:lstStyle/>
          <a:p>
            <a:pPr marL="342900" indent="-342900" algn="just">
              <a:buFont typeface="Arial" panose="020B0604020202020204" pitchFamily="34" charset="0"/>
              <a:buChar char="•"/>
            </a:pPr>
            <a:r>
              <a:rPr lang="tr-TR" sz="2000" dirty="0"/>
              <a:t>Kullanıcının dosyalarını şifreleyip kilitleyen ve açmak </a:t>
            </a:r>
            <a:r>
              <a:rPr lang="tr-TR" sz="2000" dirty="0" smtClean="0"/>
              <a:t>için</a:t>
            </a:r>
            <a:r>
              <a:rPr lang="en-US" sz="2000" dirty="0" smtClean="0"/>
              <a:t> </a:t>
            </a:r>
            <a:r>
              <a:rPr lang="tr-TR" sz="2000" dirty="0" smtClean="0"/>
              <a:t>fidye </a:t>
            </a:r>
            <a:r>
              <a:rPr lang="tr-TR" sz="2000" dirty="0"/>
              <a:t>isteyen </a:t>
            </a:r>
            <a:r>
              <a:rPr lang="tr-TR" sz="2000" dirty="0" smtClean="0"/>
              <a:t>program</a:t>
            </a:r>
            <a:r>
              <a:rPr lang="en-US" sz="2000" dirty="0" err="1" smtClean="0"/>
              <a:t>lardır</a:t>
            </a:r>
            <a:r>
              <a:rPr lang="tr-TR" sz="2000" dirty="0" smtClean="0"/>
              <a:t>. </a:t>
            </a:r>
            <a:endParaRPr lang="en-US" sz="2000" dirty="0" smtClean="0"/>
          </a:p>
          <a:p>
            <a:pPr marL="342900" indent="-342900" algn="just">
              <a:buFont typeface="Arial" panose="020B0604020202020204" pitchFamily="34" charset="0"/>
              <a:buChar char="•"/>
            </a:pPr>
            <a:r>
              <a:rPr lang="tr-TR" sz="2000" dirty="0" smtClean="0"/>
              <a:t>İstenen </a:t>
            </a:r>
            <a:r>
              <a:rPr lang="tr-TR" sz="2000" dirty="0"/>
              <a:t>fidye ödenmezse program dosyaları </a:t>
            </a:r>
            <a:r>
              <a:rPr lang="tr-TR" sz="2000" dirty="0" smtClean="0"/>
              <a:t>yok </a:t>
            </a:r>
            <a:r>
              <a:rPr lang="tr-TR" sz="2000" dirty="0"/>
              <a:t>edebilir. </a:t>
            </a:r>
          </a:p>
          <a:p>
            <a:pPr marL="342900" indent="-342900" algn="just">
              <a:buFont typeface="Arial" panose="020B0604020202020204" pitchFamily="34" charset="0"/>
              <a:buChar char="•"/>
            </a:pPr>
            <a:r>
              <a:rPr lang="tr-TR" sz="2000" dirty="0"/>
              <a:t>En yaygın kötü amaçlı yazılım türleri yıldan yıla değişim göstermektedir. </a:t>
            </a:r>
            <a:endParaRPr lang="en-US" sz="2000" dirty="0" smtClean="0"/>
          </a:p>
          <a:p>
            <a:pPr marL="342900" indent="-342900" algn="just">
              <a:buFont typeface="Arial" panose="020B0604020202020204" pitchFamily="34" charset="0"/>
              <a:buChar char="•"/>
            </a:pPr>
            <a:r>
              <a:rPr lang="tr-TR" sz="2000" dirty="0" smtClean="0"/>
              <a:t>Truva </a:t>
            </a:r>
            <a:r>
              <a:rPr lang="tr-TR" sz="2000" dirty="0"/>
              <a:t>atları </a:t>
            </a:r>
            <a:r>
              <a:rPr lang="tr-TR" sz="2000" dirty="0" smtClean="0"/>
              <a:t>ve</a:t>
            </a:r>
            <a:r>
              <a:rPr lang="en-US" sz="2000" dirty="0" smtClean="0"/>
              <a:t> </a:t>
            </a:r>
            <a:r>
              <a:rPr lang="tr-TR" sz="2000" dirty="0" smtClean="0"/>
              <a:t>reklam </a:t>
            </a:r>
            <a:r>
              <a:rPr lang="tr-TR" sz="2000" dirty="0"/>
              <a:t>yazılımları çok yaygın olmakla birlikte, fidye yazılımları son yıllarda giderek daha </a:t>
            </a:r>
            <a:r>
              <a:rPr lang="tr-TR" sz="2000" dirty="0" smtClean="0"/>
              <a:t>sık</a:t>
            </a:r>
            <a:r>
              <a:rPr lang="en-US" sz="2000" dirty="0" smtClean="0"/>
              <a:t> </a:t>
            </a:r>
            <a:r>
              <a:rPr lang="tr-TR" sz="2000" dirty="0" smtClean="0"/>
              <a:t>rastlanır </a:t>
            </a:r>
            <a:r>
              <a:rPr lang="tr-TR" sz="2000" dirty="0"/>
              <a:t>hale gelmektedir. </a:t>
            </a:r>
          </a:p>
        </p:txBody>
      </p:sp>
      <p:pic>
        <p:nvPicPr>
          <p:cNvPr id="4" name="Resim 3"/>
          <p:cNvPicPr>
            <a:picLocks noChangeAspect="1"/>
          </p:cNvPicPr>
          <p:nvPr/>
        </p:nvPicPr>
        <p:blipFill>
          <a:blip r:embed="rId4"/>
          <a:stretch>
            <a:fillRect/>
          </a:stretch>
        </p:blipFill>
        <p:spPr>
          <a:xfrm>
            <a:off x="5811529" y="2120367"/>
            <a:ext cx="6199966" cy="3271837"/>
          </a:xfrm>
          <a:prstGeom prst="rect">
            <a:avLst/>
          </a:prstGeom>
        </p:spPr>
      </p:pic>
    </p:spTree>
    <p:extLst>
      <p:ext uri="{BB962C8B-B14F-4D97-AF65-F5344CB8AC3E}">
        <p14:creationId xmlns:p14="http://schemas.microsoft.com/office/powerpoint/2010/main" val="350283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6226" y="228598"/>
            <a:ext cx="8456974" cy="6385015"/>
          </a:xfrm>
          <a:prstGeom prst="rect">
            <a:avLst/>
          </a:prstGeom>
        </p:spPr>
      </p:pic>
    </p:spTree>
    <p:extLst>
      <p:ext uri="{BB962C8B-B14F-4D97-AF65-F5344CB8AC3E}">
        <p14:creationId xmlns:p14="http://schemas.microsoft.com/office/powerpoint/2010/main" val="3828638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stretch>
            <a:fillRect/>
          </a:stretch>
        </p:blipFill>
        <p:spPr>
          <a:xfrm>
            <a:off x="1388748" y="0"/>
            <a:ext cx="11231878" cy="6705599"/>
          </a:xfrm>
          <a:prstGeom prst="rect">
            <a:avLst/>
          </a:prstGeom>
        </p:spPr>
      </p:pic>
    </p:spTree>
    <p:extLst>
      <p:ext uri="{BB962C8B-B14F-4D97-AF65-F5344CB8AC3E}">
        <p14:creationId xmlns:p14="http://schemas.microsoft.com/office/powerpoint/2010/main" val="3760878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714375" y="1111250"/>
            <a:ext cx="5577568" cy="4603750"/>
          </a:xfrm>
        </p:spPr>
        <p:txBody>
          <a:bodyPr>
            <a:normAutofit/>
          </a:bodyPr>
          <a:lstStyle/>
          <a:p>
            <a:pPr algn="just"/>
            <a:r>
              <a:rPr lang="tr-TR" dirty="0"/>
              <a:t>Kötü amaçlı yazılım için alternatif bir diğer terim zararlı yazılımdır. Kötü amaçlı yazılım, terimin aslının uzun hali olan “</a:t>
            </a:r>
            <a:r>
              <a:rPr lang="tr-TR" dirty="0" err="1"/>
              <a:t>malicious</a:t>
            </a:r>
            <a:r>
              <a:rPr lang="tr-TR" dirty="0"/>
              <a:t> software” için daha yakın bir çeviri olduğundan tercih edilmiştir. </a:t>
            </a: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2">
            <a:alphaModFix/>
          </a:blip>
          <a:srcRect/>
          <a:stretch/>
        </p:blipFill>
        <p:spPr>
          <a:xfrm>
            <a:off x="10898416" y="6463025"/>
            <a:ext cx="1113079" cy="276999"/>
          </a:xfrm>
          <a:prstGeom prst="rect">
            <a:avLst/>
          </a:prstGeom>
          <a:noFill/>
          <a:ln>
            <a:noFill/>
          </a:ln>
        </p:spPr>
      </p:pic>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206" y="936171"/>
            <a:ext cx="4864290" cy="3494315"/>
          </a:xfrm>
          <a:prstGeom prst="rect">
            <a:avLst/>
          </a:prstGeom>
        </p:spPr>
      </p:pic>
    </p:spTree>
    <p:extLst>
      <p:ext uri="{BB962C8B-B14F-4D97-AF65-F5344CB8AC3E}">
        <p14:creationId xmlns:p14="http://schemas.microsoft.com/office/powerpoint/2010/main" val="4077736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584735"/>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latin typeface="+mj-lt"/>
                <a:cs typeface="Calibri" panose="020F0502020204030204" pitchFamily="34" charset="0"/>
              </a:rPr>
              <a:t>KÖTÜ AMAÇLI  YAZILIM TÜRLERİ </a:t>
            </a:r>
            <a:endParaRPr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2" name="Dikdörtgen 1"/>
          <p:cNvSpPr/>
          <p:nvPr/>
        </p:nvSpPr>
        <p:spPr>
          <a:xfrm>
            <a:off x="828782" y="1756105"/>
            <a:ext cx="6096000" cy="3477875"/>
          </a:xfrm>
          <a:prstGeom prst="rect">
            <a:avLst/>
          </a:prstGeom>
        </p:spPr>
        <p:txBody>
          <a:bodyPr>
            <a:spAutoFit/>
          </a:bodyPr>
          <a:lstStyle/>
          <a:p>
            <a:r>
              <a:rPr lang="tr-TR" sz="2000" dirty="0"/>
              <a:t>Özet olarak, kötü amaçlı yazılımlar aşağıdaki hedeflerden birini veya </a:t>
            </a:r>
            <a:r>
              <a:rPr lang="tr-TR" sz="2000" dirty="0" smtClean="0"/>
              <a:t>birkaçını</a:t>
            </a:r>
            <a:r>
              <a:rPr lang="en-US" sz="2000" dirty="0" smtClean="0"/>
              <a:t> </a:t>
            </a:r>
            <a:r>
              <a:rPr lang="tr-TR" sz="2000" dirty="0" smtClean="0"/>
              <a:t>gerçekleştirmeye </a:t>
            </a:r>
            <a:r>
              <a:rPr lang="tr-TR" sz="2000" dirty="0"/>
              <a:t>çalışan zararlı programlardır: </a:t>
            </a:r>
          </a:p>
          <a:p>
            <a:pPr marL="285750" indent="-285750">
              <a:buFont typeface="Arial" panose="020B0604020202020204" pitchFamily="34" charset="0"/>
              <a:buChar char="•"/>
            </a:pPr>
            <a:r>
              <a:rPr lang="tr-TR" sz="2000" dirty="0"/>
              <a:t>Veriyi yok etme</a:t>
            </a:r>
          </a:p>
          <a:p>
            <a:pPr marL="285750" indent="-285750">
              <a:buFont typeface="Arial" panose="020B0604020202020204" pitchFamily="34" charset="0"/>
              <a:buChar char="•"/>
            </a:pPr>
            <a:r>
              <a:rPr lang="tr-TR" sz="2000" dirty="0"/>
              <a:t>Sisteme zarar verme</a:t>
            </a:r>
          </a:p>
          <a:p>
            <a:pPr marL="285750" indent="-285750">
              <a:buFont typeface="Arial" panose="020B0604020202020204" pitchFamily="34" charset="0"/>
              <a:buChar char="•"/>
            </a:pPr>
            <a:r>
              <a:rPr lang="tr-TR" sz="2000" dirty="0"/>
              <a:t>Bilgi çalma ve başka yere gönderme</a:t>
            </a:r>
          </a:p>
          <a:p>
            <a:pPr marL="285750" indent="-285750">
              <a:buFont typeface="Arial" panose="020B0604020202020204" pitchFamily="34" charset="0"/>
              <a:buChar char="•"/>
            </a:pPr>
            <a:r>
              <a:rPr lang="tr-TR" sz="2000" dirty="0"/>
              <a:t>Kullanıcı dosyalarını şifreleyip fidye isteme</a:t>
            </a:r>
          </a:p>
          <a:p>
            <a:pPr marL="285750" indent="-285750">
              <a:buFont typeface="Arial" panose="020B0604020202020204" pitchFamily="34" charset="0"/>
              <a:buChar char="•"/>
            </a:pPr>
            <a:r>
              <a:rPr lang="tr-TR" sz="2000" dirty="0"/>
              <a:t>Sistemi bot (</a:t>
            </a:r>
            <a:r>
              <a:rPr lang="tr-TR" sz="2000" dirty="0" err="1"/>
              <a:t>zombi</a:t>
            </a:r>
            <a:r>
              <a:rPr lang="tr-TR" sz="2000" dirty="0"/>
              <a:t>) haline getirme (Not: Bot ya da </a:t>
            </a:r>
            <a:r>
              <a:rPr lang="tr-TR" sz="2000" dirty="0" err="1"/>
              <a:t>zombi</a:t>
            </a:r>
            <a:r>
              <a:rPr lang="tr-TR" sz="2000" dirty="0"/>
              <a:t> sistemler, uzaktan ele </a:t>
            </a:r>
            <a:r>
              <a:rPr lang="tr-TR" sz="2000" dirty="0" smtClean="0"/>
              <a:t>geçirilip </a:t>
            </a:r>
            <a:r>
              <a:rPr lang="tr-TR" sz="2000" dirty="0"/>
              <a:t>kontrol edilebilen sistemlerdir.)</a:t>
            </a:r>
          </a:p>
          <a:p>
            <a:pPr marL="285750" indent="-285750">
              <a:buFont typeface="Arial" panose="020B0604020202020204" pitchFamily="34" charset="0"/>
              <a:buChar char="•"/>
            </a:pPr>
            <a:r>
              <a:rPr lang="tr-TR" sz="2000" dirty="0"/>
              <a:t>Sisteme uzaktan erişim için arka kapı açma </a:t>
            </a:r>
          </a:p>
        </p:txBody>
      </p:sp>
      <p:pic>
        <p:nvPicPr>
          <p:cNvPr id="3" name="Resi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9600" y="978231"/>
            <a:ext cx="5101895" cy="5101895"/>
          </a:xfrm>
          <a:prstGeom prst="rect">
            <a:avLst/>
          </a:prstGeom>
        </p:spPr>
      </p:pic>
    </p:spTree>
    <p:extLst>
      <p:ext uri="{BB962C8B-B14F-4D97-AF65-F5344CB8AC3E}">
        <p14:creationId xmlns:p14="http://schemas.microsoft.com/office/powerpoint/2010/main" val="272538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584735"/>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latin typeface="+mj-lt"/>
                <a:cs typeface="Calibri" panose="020F0502020204030204" pitchFamily="34" charset="0"/>
              </a:rPr>
              <a:t>KÖTÜ AMAÇLI  YAZILIM TÜRLERİ </a:t>
            </a:r>
            <a:endParaRPr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3" name="Dikdörtgen 2"/>
          <p:cNvSpPr/>
          <p:nvPr/>
        </p:nvSpPr>
        <p:spPr>
          <a:xfrm>
            <a:off x="1143001" y="1997841"/>
            <a:ext cx="6096000" cy="2862322"/>
          </a:xfrm>
          <a:prstGeom prst="rect">
            <a:avLst/>
          </a:prstGeom>
        </p:spPr>
        <p:txBody>
          <a:bodyPr>
            <a:spAutoFit/>
          </a:bodyPr>
          <a:lstStyle/>
          <a:p>
            <a:pPr algn="just"/>
            <a:r>
              <a:rPr lang="tr-TR" sz="2000" dirty="0" smtClean="0"/>
              <a:t>Kötü amaçlı yazılımlar türlerine ve hedeflerine göre farklı kaynaklardan çıkabilmektedir.</a:t>
            </a:r>
          </a:p>
          <a:p>
            <a:pPr algn="just"/>
            <a:r>
              <a:rPr lang="tr-TR" sz="2000" dirty="0" smtClean="0"/>
              <a:t>Maddi kazanç hedefleyen fidye yazılımı gibi yazılımların kaynağı çoğunlukla suç örgütleri iken, solucan ve casus yazılım gibi kendilerini gizleyerek yayılmaya çalışan ve sonrasında bilgi toplama veya uzaktaki saldırganlara arka kapı açma gibi eylemleri kovalayan yazılımlar, ağırlıklı olarak siber ordular ve istihbarat kuruluşları tarafından kullanılmaktadır.</a:t>
            </a:r>
            <a:endParaRPr lang="tr-TR" sz="2000" dirty="0"/>
          </a:p>
        </p:txBody>
      </p:sp>
      <p:pic>
        <p:nvPicPr>
          <p:cNvPr id="2" name="Resi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8866" y="1377497"/>
            <a:ext cx="4702629" cy="4702629"/>
          </a:xfrm>
          <a:prstGeom prst="rect">
            <a:avLst/>
          </a:prstGeom>
        </p:spPr>
      </p:pic>
    </p:spTree>
    <p:extLst>
      <p:ext uri="{BB962C8B-B14F-4D97-AF65-F5344CB8AC3E}">
        <p14:creationId xmlns:p14="http://schemas.microsoft.com/office/powerpoint/2010/main" val="305929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1077178"/>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latin typeface="+mj-lt"/>
                <a:cs typeface="Calibri" panose="020F0502020204030204" pitchFamily="34" charset="0"/>
              </a:rPr>
              <a:t>KÖTÜ AMAÇLI  YAZILIMLARDAN KORUNMA</a:t>
            </a:r>
            <a:endParaRPr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3" name="Dikdörtgen 2"/>
          <p:cNvSpPr/>
          <p:nvPr/>
        </p:nvSpPr>
        <p:spPr>
          <a:xfrm>
            <a:off x="1143001" y="1997841"/>
            <a:ext cx="4256313" cy="1015663"/>
          </a:xfrm>
          <a:prstGeom prst="rect">
            <a:avLst/>
          </a:prstGeom>
        </p:spPr>
        <p:txBody>
          <a:bodyPr wrap="square">
            <a:spAutoFit/>
          </a:bodyPr>
          <a:lstStyle/>
          <a:p>
            <a:pPr algn="just"/>
            <a:r>
              <a:rPr lang="tr-TR" sz="2000" dirty="0" smtClean="0"/>
              <a:t>Bilgisayarınıza kötü amaçlı yazılım bulaşmaması için nelere dikkat etmelisiniz</a:t>
            </a:r>
            <a:r>
              <a:rPr lang="en-US" sz="2000" dirty="0" smtClean="0"/>
              <a:t>?</a:t>
            </a:r>
            <a:endParaRPr lang="tr-TR" sz="2000" dirty="0"/>
          </a:p>
        </p:txBody>
      </p:sp>
      <p:sp>
        <p:nvSpPr>
          <p:cNvPr id="2" name="Dikdörtgen 1"/>
          <p:cNvSpPr/>
          <p:nvPr/>
        </p:nvSpPr>
        <p:spPr>
          <a:xfrm>
            <a:off x="2183020" y="3013504"/>
            <a:ext cx="2176273" cy="923330"/>
          </a:xfrm>
          <a:prstGeom prst="rect">
            <a:avLst/>
          </a:prstGeom>
          <a:noFill/>
          <a:scene3d>
            <a:camera prst="orthographicFront"/>
            <a:lightRig rig="threePt" dir="t"/>
          </a:scene3d>
          <a:sp3d>
            <a:bevelT/>
          </a:sp3d>
        </p:spPr>
        <p:txBody>
          <a:bodyPr wrap="squar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lang="tr-T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4" name="Resi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6856" y="1208313"/>
            <a:ext cx="4702629" cy="4702629"/>
          </a:xfrm>
          <a:prstGeom prst="rect">
            <a:avLst/>
          </a:prstGeom>
        </p:spPr>
      </p:pic>
    </p:spTree>
    <p:extLst>
      <p:ext uri="{BB962C8B-B14F-4D97-AF65-F5344CB8AC3E}">
        <p14:creationId xmlns:p14="http://schemas.microsoft.com/office/powerpoint/2010/main" val="311652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1077178"/>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latin typeface="+mj-lt"/>
                <a:cs typeface="Calibri" panose="020F0502020204030204" pitchFamily="34" charset="0"/>
              </a:rPr>
              <a:t>KÖTÜ AMAÇLI  YAZILIMLARDAN KORUNMA</a:t>
            </a:r>
            <a:endParaRPr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3" name="Dikdörtgen 2"/>
          <p:cNvSpPr/>
          <p:nvPr/>
        </p:nvSpPr>
        <p:spPr>
          <a:xfrm>
            <a:off x="1074936" y="1748424"/>
            <a:ext cx="6096000" cy="4708981"/>
          </a:xfrm>
          <a:prstGeom prst="rect">
            <a:avLst/>
          </a:prstGeom>
        </p:spPr>
        <p:txBody>
          <a:bodyPr>
            <a:spAutoFit/>
          </a:bodyPr>
          <a:lstStyle/>
          <a:p>
            <a:pPr marL="342900" indent="-342900" algn="just">
              <a:buFont typeface="Arial" panose="020B0604020202020204" pitchFamily="34" charset="0"/>
              <a:buChar char="•"/>
            </a:pPr>
            <a:r>
              <a:rPr lang="tr-TR" sz="2000" dirty="0" smtClean="0"/>
              <a:t>İnternete bağlanmadan önce güvenlik duvarı (firewall) etkinleştirilmelidir.</a:t>
            </a:r>
          </a:p>
          <a:p>
            <a:pPr marL="342900" indent="-342900" algn="just">
              <a:buFont typeface="Arial" panose="020B0604020202020204" pitchFamily="34" charset="0"/>
              <a:buChar char="•"/>
            </a:pPr>
            <a:r>
              <a:rPr lang="tr-TR" sz="2000" dirty="0" smtClean="0"/>
              <a:t>Şüpheli web sayfaları ziyaret edilmemelidir. </a:t>
            </a:r>
          </a:p>
          <a:p>
            <a:pPr marL="342900" indent="-342900" algn="just">
              <a:buFont typeface="Arial" panose="020B0604020202020204" pitchFamily="34" charset="0"/>
              <a:buChar char="•"/>
            </a:pPr>
            <a:r>
              <a:rPr lang="tr-TR" sz="2000" dirty="0" smtClean="0"/>
              <a:t>Truva atı olabilecek şüpheli yazılımlar (örneğin bilgisayarınızda virüs bulunduğu ve izninizle temizleneceği iddiasıyla yükletilmeye çalışılan yazılımlar) bilgisayara indirilmemeli ve yüklenmemelidir. </a:t>
            </a:r>
          </a:p>
          <a:p>
            <a:pPr marL="342900" indent="-342900" algn="just">
              <a:buFont typeface="Arial" panose="020B0604020202020204" pitchFamily="34" charset="0"/>
              <a:buChar char="•"/>
            </a:pPr>
            <a:r>
              <a:rPr lang="tr-TR" sz="2000" dirty="0" smtClean="0"/>
              <a:t>Web sayfalarından otomatik olarak inen dosyalar açılmamalıdır.</a:t>
            </a:r>
          </a:p>
          <a:p>
            <a:pPr marL="342900" indent="-342900" algn="just">
              <a:buFont typeface="Arial" panose="020B0604020202020204" pitchFamily="34" charset="0"/>
              <a:buChar char="•"/>
            </a:pPr>
            <a:r>
              <a:rPr lang="tr-TR" sz="2000" dirty="0" smtClean="0"/>
              <a:t>E-posta ekinde gelen dosyalar açılırken dikkatli olunmalıdır. Çalıştırılabilir (örneğin .</a:t>
            </a:r>
            <a:r>
              <a:rPr lang="tr-TR" sz="2000" dirty="0" err="1" smtClean="0"/>
              <a:t>exe</a:t>
            </a:r>
            <a:r>
              <a:rPr lang="tr-TR" sz="2000" dirty="0" smtClean="0"/>
              <a:t> uzantılı) dosyalar açılmamalı, diğer dosyalar ise ancak mesajın güvenilirliği</a:t>
            </a:r>
            <a:r>
              <a:rPr lang="en-US" sz="2000" dirty="0" smtClean="0"/>
              <a:t> </a:t>
            </a:r>
            <a:r>
              <a:rPr lang="tr-TR" sz="2000" dirty="0" smtClean="0"/>
              <a:t>doğrulandıktan sonra açılmalıdır. </a:t>
            </a:r>
            <a:endParaRPr lang="tr-TR" sz="2000" dirty="0"/>
          </a:p>
        </p:txBody>
      </p:sp>
      <p:pic>
        <p:nvPicPr>
          <p:cNvPr id="2" name="Resi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8618" y="1502229"/>
            <a:ext cx="4817182" cy="4817182"/>
          </a:xfrm>
          <a:prstGeom prst="rect">
            <a:avLst/>
          </a:prstGeom>
        </p:spPr>
      </p:pic>
    </p:spTree>
    <p:extLst>
      <p:ext uri="{BB962C8B-B14F-4D97-AF65-F5344CB8AC3E}">
        <p14:creationId xmlns:p14="http://schemas.microsoft.com/office/powerpoint/2010/main" val="389747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1077178"/>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latin typeface="+mj-lt"/>
                <a:cs typeface="Calibri" panose="020F0502020204030204" pitchFamily="34" charset="0"/>
              </a:rPr>
              <a:t>KÖTÜ AMAÇLI  YAZILIMLARDAN KORUNMA</a:t>
            </a:r>
            <a:endParaRPr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3" name="Dikdörtgen 2"/>
          <p:cNvSpPr/>
          <p:nvPr/>
        </p:nvSpPr>
        <p:spPr>
          <a:xfrm>
            <a:off x="1143001" y="1785257"/>
            <a:ext cx="5007428" cy="3477875"/>
          </a:xfrm>
          <a:prstGeom prst="rect">
            <a:avLst/>
          </a:prstGeom>
        </p:spPr>
        <p:txBody>
          <a:bodyPr wrap="square">
            <a:spAutoFit/>
          </a:bodyPr>
          <a:lstStyle/>
          <a:p>
            <a:pPr marL="342900" indent="-342900" algn="just">
              <a:buFont typeface="Arial" panose="020B0604020202020204" pitchFamily="34" charset="0"/>
              <a:buChar char="•"/>
            </a:pPr>
            <a:r>
              <a:rPr lang="tr-TR" sz="2000" dirty="0" smtClean="0"/>
              <a:t>USB </a:t>
            </a:r>
            <a:r>
              <a:rPr lang="tr-TR" sz="2000" dirty="0" err="1" smtClean="0"/>
              <a:t>flash</a:t>
            </a:r>
            <a:r>
              <a:rPr lang="tr-TR" sz="2000" dirty="0" smtClean="0"/>
              <a:t> bellekler başkasına ait bilgisayarlara mümkün olduğunca </a:t>
            </a:r>
            <a:r>
              <a:rPr lang="tr-TR" sz="2000" dirty="0" err="1" smtClean="0"/>
              <a:t>takılmamalı,başkasına</a:t>
            </a:r>
            <a:r>
              <a:rPr lang="tr-TR" sz="2000" dirty="0" smtClean="0"/>
              <a:t> ait veya sahibi belirsiz </a:t>
            </a:r>
            <a:r>
              <a:rPr lang="tr-TR" sz="2000" dirty="0" err="1" smtClean="0"/>
              <a:t>flash</a:t>
            </a:r>
            <a:r>
              <a:rPr lang="tr-TR" sz="2000" dirty="0" smtClean="0"/>
              <a:t> bellekler kendi bilgisayarımıza takılmamalıdır. </a:t>
            </a:r>
          </a:p>
          <a:p>
            <a:pPr marL="342900" indent="-342900" algn="just">
              <a:buFont typeface="Arial" panose="020B0604020202020204" pitchFamily="34" charset="0"/>
              <a:buChar char="•"/>
            </a:pPr>
            <a:r>
              <a:rPr lang="tr-TR" sz="2000" dirty="0" smtClean="0"/>
              <a:t>İşletim sistemi ve diğer yazılımlar güncel tutulmalı, gerekli yamalar yüklenmelidir.</a:t>
            </a:r>
          </a:p>
          <a:p>
            <a:pPr marL="342900" indent="-342900" algn="just">
              <a:buFont typeface="Arial" panose="020B0604020202020204" pitchFamily="34" charset="0"/>
              <a:buChar char="•"/>
            </a:pPr>
            <a:r>
              <a:rPr lang="tr-TR" sz="2000" dirty="0" smtClean="0"/>
              <a:t>İnternetten indirilen veya </a:t>
            </a:r>
            <a:r>
              <a:rPr lang="tr-TR" sz="2000" dirty="0" err="1" smtClean="0"/>
              <a:t>flash</a:t>
            </a:r>
            <a:r>
              <a:rPr lang="tr-TR" sz="2000" dirty="0" smtClean="0"/>
              <a:t> bellekten alınan dosyalar anti</a:t>
            </a:r>
            <a:r>
              <a:rPr lang="en-US" sz="2000" dirty="0" smtClean="0"/>
              <a:t> </a:t>
            </a:r>
            <a:r>
              <a:rPr lang="tr-TR" sz="2000" dirty="0" smtClean="0"/>
              <a:t>virüs yazılımıyla taranmalıdır. </a:t>
            </a:r>
            <a:endParaRPr lang="tr-TR" sz="2000" dirty="0"/>
          </a:p>
        </p:txBody>
      </p:sp>
      <p:pic>
        <p:nvPicPr>
          <p:cNvPr id="2" name="Resi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3640" y="1785257"/>
            <a:ext cx="5477855" cy="3604532"/>
          </a:xfrm>
          <a:prstGeom prst="rect">
            <a:avLst/>
          </a:prstGeom>
        </p:spPr>
      </p:pic>
    </p:spTree>
    <p:extLst>
      <p:ext uri="{BB962C8B-B14F-4D97-AF65-F5344CB8AC3E}">
        <p14:creationId xmlns:p14="http://schemas.microsoft.com/office/powerpoint/2010/main" val="20886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1077178"/>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latin typeface="+mj-lt"/>
                <a:cs typeface="Calibri" panose="020F0502020204030204" pitchFamily="34" charset="0"/>
              </a:rPr>
              <a:t>KÖTÜ AMAÇLI  YAZILIMLARDAN KORUNMA</a:t>
            </a:r>
            <a:endParaRPr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3" name="Dikdörtgen 2"/>
          <p:cNvSpPr/>
          <p:nvPr/>
        </p:nvSpPr>
        <p:spPr>
          <a:xfrm>
            <a:off x="1143001" y="1997841"/>
            <a:ext cx="6096000" cy="3170099"/>
          </a:xfrm>
          <a:prstGeom prst="rect">
            <a:avLst/>
          </a:prstGeom>
        </p:spPr>
        <p:txBody>
          <a:bodyPr>
            <a:spAutoFit/>
          </a:bodyPr>
          <a:lstStyle/>
          <a:p>
            <a:pPr marL="342900" indent="-342900" algn="just">
              <a:buFont typeface="Arial" panose="020B0604020202020204" pitchFamily="34" charset="0"/>
              <a:buChar char="•"/>
            </a:pPr>
            <a:r>
              <a:rPr lang="tr-TR" sz="2000" dirty="0" smtClean="0"/>
              <a:t>Kötü amaçlı yazılımlarla mücadelede önleme, tespit ve temizleme gibi çeşitli eylemlerin birlikte kullanılması gerekmektedir. </a:t>
            </a:r>
          </a:p>
          <a:p>
            <a:pPr marL="342900" indent="-342900" algn="just">
              <a:buFont typeface="Arial" panose="020B0604020202020204" pitchFamily="34" charset="0"/>
              <a:buChar char="•"/>
            </a:pPr>
            <a:r>
              <a:rPr lang="tr-TR" sz="2000" dirty="0" smtClean="0"/>
              <a:t>Önleme için yukarıda sayılan temel kurallar önemli ölçüde fayda sağlayacaktır. </a:t>
            </a:r>
          </a:p>
          <a:p>
            <a:pPr marL="342900" indent="-342900" algn="just">
              <a:buFont typeface="Arial" panose="020B0604020202020204" pitchFamily="34" charset="0"/>
              <a:buChar char="•"/>
            </a:pPr>
            <a:r>
              <a:rPr lang="tr-TR" sz="2000" dirty="0" smtClean="0"/>
              <a:t>Sistemlere kötü amaçlı yazılımların genellikle internet üzerinden gelen zararlı ağ trafiği yoluyla bulaşması nedeniyle, zararlı trafiği filtreleyen güvenlik duvarı  (firewall) araçları büyük öneme sahiptir. </a:t>
            </a:r>
            <a:endParaRPr lang="tr-TR" sz="2000" dirty="0"/>
          </a:p>
        </p:txBody>
      </p:sp>
      <p:pic>
        <p:nvPicPr>
          <p:cNvPr id="2" name="Resi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5056" y="1427518"/>
            <a:ext cx="4310743" cy="4310743"/>
          </a:xfrm>
          <a:prstGeom prst="rect">
            <a:avLst/>
          </a:prstGeom>
        </p:spPr>
      </p:pic>
    </p:spTree>
    <p:extLst>
      <p:ext uri="{BB962C8B-B14F-4D97-AF65-F5344CB8AC3E}">
        <p14:creationId xmlns:p14="http://schemas.microsoft.com/office/powerpoint/2010/main" val="179099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1077178"/>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latin typeface="+mj-lt"/>
                <a:cs typeface="Calibri" panose="020F0502020204030204" pitchFamily="34" charset="0"/>
              </a:rPr>
              <a:t>KÖTÜ AMAÇLI  YAZILIMLARDAN KORUNMA</a:t>
            </a:r>
            <a:endParaRPr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3" name="Dikdörtgen 2"/>
          <p:cNvSpPr/>
          <p:nvPr/>
        </p:nvSpPr>
        <p:spPr>
          <a:xfrm>
            <a:off x="1143000" y="1997841"/>
            <a:ext cx="6400799" cy="4093428"/>
          </a:xfrm>
          <a:prstGeom prst="rect">
            <a:avLst/>
          </a:prstGeom>
        </p:spPr>
        <p:txBody>
          <a:bodyPr wrap="square">
            <a:spAutoFit/>
          </a:bodyPr>
          <a:lstStyle/>
          <a:p>
            <a:pPr marL="342900" indent="-342900" algn="just">
              <a:buFont typeface="Arial" panose="020B0604020202020204" pitchFamily="34" charset="0"/>
              <a:buChar char="•"/>
            </a:pPr>
            <a:r>
              <a:rPr lang="tr-TR" sz="2000" dirty="0" smtClean="0"/>
              <a:t>Güvenlik duvarı, internetten gelen paketleri belirli kurallara göre filtreleyen yazılımlar veya  cihazlardır. </a:t>
            </a:r>
          </a:p>
          <a:p>
            <a:pPr marL="342900" indent="-342900" algn="just">
              <a:buFont typeface="Arial" panose="020B0604020202020204" pitchFamily="34" charset="0"/>
              <a:buChar char="•"/>
            </a:pPr>
            <a:r>
              <a:rPr lang="tr-TR" sz="2000" dirty="0" smtClean="0"/>
              <a:t>Filtreleme, belirlenen kurallara göre zararsız kabul edilen paketlerin geçişine izin verme, zararlı veya şüpheli görülen paketlerin geçişini engelleme şeklinde yapılır. </a:t>
            </a:r>
          </a:p>
          <a:p>
            <a:pPr marL="342900" indent="-342900" algn="just">
              <a:buFont typeface="Arial" panose="020B0604020202020204" pitchFamily="34" charset="0"/>
              <a:buChar char="•"/>
            </a:pPr>
            <a:r>
              <a:rPr lang="tr-TR" sz="2000" dirty="0" smtClean="0"/>
              <a:t>Güvenlik  duvarı, ağa bağlanan özel bir cihaz olabildiği gibi, bilgisayara yüklenen bir yazılım da olabilir. </a:t>
            </a:r>
          </a:p>
          <a:p>
            <a:pPr marL="342900" indent="-342900" algn="just">
              <a:buFont typeface="Arial" panose="020B0604020202020204" pitchFamily="34" charset="0"/>
              <a:buChar char="•"/>
            </a:pPr>
            <a:r>
              <a:rPr lang="tr-TR" sz="2000" dirty="0" smtClean="0"/>
              <a:t>Üst düzey güvenlik sağlamak için ağ güvenlik duvarı, işletim sistemi güvenlik duvarı, web uygulama güvenlik duvarı gibi farklı cihaz ve yazılımların birlikte kullanılması önerilmektedir.</a:t>
            </a:r>
            <a:endParaRPr lang="tr-TR" sz="2000" dirty="0"/>
          </a:p>
        </p:txBody>
      </p:sp>
    </p:spTree>
    <p:extLst>
      <p:ext uri="{BB962C8B-B14F-4D97-AF65-F5344CB8AC3E}">
        <p14:creationId xmlns:p14="http://schemas.microsoft.com/office/powerpoint/2010/main" val="140306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385279"/>
            <a:ext cx="8272001" cy="4547435"/>
          </a:xfrm>
          <a:prstGeom prst="rect">
            <a:avLst/>
          </a:prstGeom>
        </p:spPr>
      </p:pic>
    </p:spTree>
    <p:extLst>
      <p:ext uri="{BB962C8B-B14F-4D97-AF65-F5344CB8AC3E}">
        <p14:creationId xmlns:p14="http://schemas.microsoft.com/office/powerpoint/2010/main" val="3465994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Metin Yer Tutucusu 2"/>
          <p:cNvSpPr>
            <a:spLocks noGrp="1"/>
          </p:cNvSpPr>
          <p:nvPr>
            <p:ph type="body" idx="1"/>
          </p:nvPr>
        </p:nvSpPr>
        <p:spPr/>
        <p:txBody>
          <a:bodyPr/>
          <a:lstStyle/>
          <a:p>
            <a:endParaRPr lang="tr-TR"/>
          </a:p>
        </p:txBody>
      </p:sp>
      <p:pic>
        <p:nvPicPr>
          <p:cNvPr id="4" name="Resim 3"/>
          <p:cNvPicPr>
            <a:picLocks noChangeAspect="1"/>
          </p:cNvPicPr>
          <p:nvPr/>
        </p:nvPicPr>
        <p:blipFill>
          <a:blip r:embed="rId2"/>
          <a:stretch>
            <a:fillRect/>
          </a:stretch>
        </p:blipFill>
        <p:spPr>
          <a:xfrm>
            <a:off x="626920" y="826493"/>
            <a:ext cx="11303823" cy="4396580"/>
          </a:xfrm>
          <a:prstGeom prst="rect">
            <a:avLst/>
          </a:prstGeom>
        </p:spPr>
      </p:pic>
    </p:spTree>
    <p:extLst>
      <p:ext uri="{BB962C8B-B14F-4D97-AF65-F5344CB8AC3E}">
        <p14:creationId xmlns:p14="http://schemas.microsoft.com/office/powerpoint/2010/main" val="1920080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1077178"/>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latin typeface="+mj-lt"/>
                <a:cs typeface="Calibri" panose="020F0502020204030204" pitchFamily="34" charset="0"/>
              </a:rPr>
              <a:t>KÖTÜ AMAÇLI  YAZILIMLARDAN KORUNMA</a:t>
            </a:r>
            <a:endParaRPr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pic>
        <p:nvPicPr>
          <p:cNvPr id="8" name="Resim 7"/>
          <p:cNvPicPr>
            <a:picLocks noChangeAspect="1"/>
          </p:cNvPicPr>
          <p:nvPr/>
        </p:nvPicPr>
        <p:blipFill rotWithShape="1">
          <a:blip r:embed="rId4">
            <a:extLst>
              <a:ext uri="{28A0092B-C50C-407E-A947-70E740481C1C}">
                <a14:useLocalDpi xmlns:a14="http://schemas.microsoft.com/office/drawing/2010/main" val="0"/>
              </a:ext>
            </a:extLst>
          </a:blip>
          <a:srcRect l="5563" r="54509"/>
          <a:stretch/>
        </p:blipFill>
        <p:spPr>
          <a:xfrm>
            <a:off x="8069659" y="2"/>
            <a:ext cx="4104144" cy="6858000"/>
          </a:xfrm>
          <a:prstGeom prst="rect">
            <a:avLst/>
          </a:prstGeom>
        </p:spPr>
      </p:pic>
      <p:sp>
        <p:nvSpPr>
          <p:cNvPr id="3" name="Dikdörtgen 2"/>
          <p:cNvSpPr/>
          <p:nvPr/>
        </p:nvSpPr>
        <p:spPr>
          <a:xfrm>
            <a:off x="1143001" y="1997841"/>
            <a:ext cx="6096000" cy="3785652"/>
          </a:xfrm>
          <a:prstGeom prst="rect">
            <a:avLst/>
          </a:prstGeom>
        </p:spPr>
        <p:txBody>
          <a:bodyPr>
            <a:spAutoFit/>
          </a:bodyPr>
          <a:lstStyle/>
          <a:p>
            <a:pPr marL="342900" indent="-342900" algn="just">
              <a:buFont typeface="Arial" panose="020B0604020202020204" pitchFamily="34" charset="0"/>
              <a:buChar char="•"/>
            </a:pPr>
            <a:endParaRPr lang="tr-TR" sz="2000" dirty="0" smtClean="0"/>
          </a:p>
          <a:p>
            <a:pPr marL="342900" indent="-342900" algn="just">
              <a:buFont typeface="Arial" panose="020B0604020202020204" pitchFamily="34" charset="0"/>
              <a:buChar char="•"/>
            </a:pPr>
            <a:r>
              <a:rPr lang="tr-TR" sz="2000" dirty="0" smtClean="0"/>
              <a:t>Kötü amaçlı yazılımları önlemekte yetersiz kalındığında bu yazılımlar sistemlere bulaşmaktadır. </a:t>
            </a:r>
          </a:p>
          <a:p>
            <a:pPr marL="342900" indent="-342900" algn="just">
              <a:buFont typeface="Arial" panose="020B0604020202020204" pitchFamily="34" charset="0"/>
              <a:buChar char="•"/>
            </a:pPr>
            <a:r>
              <a:rPr lang="tr-TR" sz="2000" dirty="0" smtClean="0"/>
              <a:t>Bu noktadan sonra, sisteme bulaşan kötü amaçlı yazılımın bulunması ve tanımlanması, bir başka deyişle tespit edilmesi gerekecektir. </a:t>
            </a:r>
          </a:p>
          <a:p>
            <a:pPr marL="342900" indent="-342900" algn="just">
              <a:buFont typeface="Arial" panose="020B0604020202020204" pitchFamily="34" charset="0"/>
              <a:buChar char="•"/>
            </a:pPr>
            <a:r>
              <a:rPr lang="tr-TR" sz="2000" dirty="0" smtClean="0"/>
              <a:t>Kötü amaçlı yazılımları tespit eden programların genel adı </a:t>
            </a:r>
            <a:r>
              <a:rPr lang="tr-TR" sz="2000" dirty="0" err="1" smtClean="0"/>
              <a:t>antivirüs</a:t>
            </a:r>
            <a:r>
              <a:rPr lang="tr-TR" sz="2000" dirty="0" smtClean="0"/>
              <a:t> yazılımıdır. </a:t>
            </a:r>
          </a:p>
          <a:p>
            <a:pPr marL="342900" indent="-342900" algn="just">
              <a:buFont typeface="Arial" panose="020B0604020202020204" pitchFamily="34" charset="0"/>
              <a:buChar char="•"/>
            </a:pPr>
            <a:r>
              <a:rPr lang="tr-TR" sz="2000" dirty="0" err="1" smtClean="0"/>
              <a:t>Antivirüs</a:t>
            </a:r>
            <a:r>
              <a:rPr lang="tr-TR" sz="2000" dirty="0" smtClean="0"/>
              <a:t> yazılımları, kötü amaçlı yazılımlara özgü bazı kod parçaları ve/veya davranış örüntüleri üzerinden tespit yaparlar.</a:t>
            </a:r>
            <a:endParaRPr lang="tr-TR" sz="2000" dirty="0"/>
          </a:p>
        </p:txBody>
      </p:sp>
    </p:spTree>
    <p:extLst>
      <p:ext uri="{BB962C8B-B14F-4D97-AF65-F5344CB8AC3E}">
        <p14:creationId xmlns:p14="http://schemas.microsoft.com/office/powerpoint/2010/main" val="166124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 name="Google Shape;99;p2"/>
          <p:cNvSpPr txBox="1"/>
          <p:nvPr/>
        </p:nvSpPr>
        <p:spPr>
          <a:xfrm>
            <a:off x="533401" y="1195326"/>
            <a:ext cx="6411685" cy="5262939"/>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tr-TR" sz="2800" dirty="0" smtClean="0"/>
              <a:t>Kötü </a:t>
            </a:r>
            <a:r>
              <a:rPr lang="tr-TR" sz="2800" dirty="0"/>
              <a:t>amaçlı yazılım sizin için ne ifade ediyor?</a:t>
            </a:r>
          </a:p>
          <a:p>
            <a:pPr marL="457200" indent="-457200">
              <a:buFont typeface="Arial" panose="020B0604020202020204" pitchFamily="34" charset="0"/>
              <a:buChar char="•"/>
            </a:pPr>
            <a:r>
              <a:rPr lang="tr-TR" sz="2800" dirty="0" smtClean="0"/>
              <a:t>Bilgisayarınıza</a:t>
            </a:r>
            <a:r>
              <a:rPr lang="tr-TR" sz="2800" dirty="0"/>
              <a:t>, tabletinize veya telefonunuza hiç virüs bulaştı mı? Bulaştıysa neler oldu? Sorunu gidermek için ne yaptınız?</a:t>
            </a:r>
          </a:p>
          <a:p>
            <a:pPr marL="457200" indent="-457200">
              <a:buFont typeface="Arial" panose="020B0604020202020204" pitchFamily="34" charset="0"/>
              <a:buChar char="•"/>
            </a:pPr>
            <a:r>
              <a:rPr lang="tr-TR" sz="2800" dirty="0" smtClean="0"/>
              <a:t>Anti virüs </a:t>
            </a:r>
            <a:r>
              <a:rPr lang="tr-TR" sz="2800" dirty="0"/>
              <a:t>yazılımı kullanıyor musunuz? Sizce kullanılmalı mı? Neden?</a:t>
            </a:r>
          </a:p>
          <a:p>
            <a:pPr marL="457200" indent="-457200">
              <a:buFont typeface="Arial" panose="020B0604020202020204" pitchFamily="34" charset="0"/>
              <a:buChar char="•"/>
            </a:pPr>
            <a:r>
              <a:rPr lang="tr-TR" sz="2800" dirty="0" smtClean="0"/>
              <a:t>Cihazlarınızı </a:t>
            </a:r>
            <a:r>
              <a:rPr lang="tr-TR" sz="2800" dirty="0"/>
              <a:t>virüs gibi kötü amaçlı yazılımlardan korumak için nelere dikkat ediyorsunuz?</a:t>
            </a:r>
          </a:p>
        </p:txBody>
      </p:sp>
      <p:sp>
        <p:nvSpPr>
          <p:cNvPr id="101" name="Google Shape;101;p2"/>
          <p:cNvSpPr txBox="1"/>
          <p:nvPr/>
        </p:nvSpPr>
        <p:spPr>
          <a:xfrm>
            <a:off x="0" y="302488"/>
            <a:ext cx="8382002" cy="584735"/>
          </a:xfrm>
          <a:prstGeom prst="rect">
            <a:avLst/>
          </a:prstGeom>
          <a:noFill/>
          <a:ln>
            <a:noFill/>
          </a:ln>
        </p:spPr>
        <p:txBody>
          <a:bodyPr spcFirstLastPara="1" wrap="square" lIns="91425" tIns="45700" rIns="91425" bIns="45700" anchor="t" anchorCtr="0">
            <a:spAutoFit/>
          </a:bodyPr>
          <a:lstStyle/>
          <a:p>
            <a:pPr lvl="0" algn="ctr"/>
            <a:r>
              <a:rPr lang="en-US" sz="3200" b="1" dirty="0" smtClean="0">
                <a:solidFill>
                  <a:srgbClr val="3F3F3F"/>
                </a:solidFill>
                <a:latin typeface="+mj-lt"/>
                <a:cs typeface="Calibri" panose="020F0502020204030204" pitchFamily="34" charset="0"/>
              </a:rPr>
              <a:t>GİRİŞ</a:t>
            </a:r>
            <a:endParaRPr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pic>
        <p:nvPicPr>
          <p:cNvPr id="2" name="Resi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1495" y="1546680"/>
            <a:ext cx="4810000" cy="3755571"/>
          </a:xfrm>
          <a:prstGeom prst="rect">
            <a:avLst/>
          </a:prstGeom>
        </p:spPr>
      </p:pic>
    </p:spTree>
    <p:extLst>
      <p:ext uri="{BB962C8B-B14F-4D97-AF65-F5344CB8AC3E}">
        <p14:creationId xmlns:p14="http://schemas.microsoft.com/office/powerpoint/2010/main" val="224690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1077178"/>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latin typeface="+mj-lt"/>
                <a:cs typeface="Calibri" panose="020F0502020204030204" pitchFamily="34" charset="0"/>
              </a:rPr>
              <a:t>KÖTÜ AMAÇLI  YAZILIMLARDAN KORUNMA</a:t>
            </a:r>
            <a:endParaRPr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pic>
        <p:nvPicPr>
          <p:cNvPr id="8" name="Resim 7"/>
          <p:cNvPicPr>
            <a:picLocks noChangeAspect="1"/>
          </p:cNvPicPr>
          <p:nvPr/>
        </p:nvPicPr>
        <p:blipFill rotWithShape="1">
          <a:blip r:embed="rId4">
            <a:extLst>
              <a:ext uri="{28A0092B-C50C-407E-A947-70E740481C1C}">
                <a14:useLocalDpi xmlns:a14="http://schemas.microsoft.com/office/drawing/2010/main" val="0"/>
              </a:ext>
            </a:extLst>
          </a:blip>
          <a:srcRect l="5563" r="54509"/>
          <a:stretch/>
        </p:blipFill>
        <p:spPr>
          <a:xfrm>
            <a:off x="8069659" y="2"/>
            <a:ext cx="4104144" cy="6858000"/>
          </a:xfrm>
          <a:prstGeom prst="rect">
            <a:avLst/>
          </a:prstGeom>
        </p:spPr>
      </p:pic>
      <p:sp>
        <p:nvSpPr>
          <p:cNvPr id="3" name="Dikdörtgen 2"/>
          <p:cNvSpPr/>
          <p:nvPr/>
        </p:nvSpPr>
        <p:spPr>
          <a:xfrm>
            <a:off x="986830" y="1584766"/>
            <a:ext cx="6096000" cy="5016758"/>
          </a:xfrm>
          <a:prstGeom prst="rect">
            <a:avLst/>
          </a:prstGeom>
        </p:spPr>
        <p:txBody>
          <a:bodyPr>
            <a:spAutoFit/>
          </a:bodyPr>
          <a:lstStyle/>
          <a:p>
            <a:pPr marL="342900" indent="-342900" algn="just">
              <a:buFont typeface="Arial" panose="020B0604020202020204" pitchFamily="34" charset="0"/>
              <a:buChar char="•"/>
            </a:pPr>
            <a:r>
              <a:rPr lang="tr-TR" sz="2000" dirty="0" smtClean="0"/>
              <a:t>Örneğin, bir virüse veya virüs ailesine özgü kod parçasına </a:t>
            </a:r>
            <a:r>
              <a:rPr lang="tr-TR" sz="2000" b="1" dirty="0" smtClean="0"/>
              <a:t>virüs imzası </a:t>
            </a:r>
            <a:r>
              <a:rPr lang="tr-TR" sz="2000" dirty="0" smtClean="0"/>
              <a:t>denir. </a:t>
            </a:r>
            <a:endParaRPr lang="en-US" sz="2000" dirty="0" smtClean="0"/>
          </a:p>
          <a:p>
            <a:pPr marL="342900" indent="-342900" algn="just">
              <a:buFont typeface="Arial" panose="020B0604020202020204" pitchFamily="34" charset="0"/>
              <a:buChar char="•"/>
            </a:pPr>
            <a:r>
              <a:rPr lang="tr-TR" sz="2000" dirty="0" smtClean="0"/>
              <a:t>Anti virüs yazılımları, bilinen virüs imzalarını veri tabanlarında bulundururlar ve taradıkları programın bu imzalardan herhangi birini barındırıp barındırmadığını kontrol ederler. </a:t>
            </a:r>
            <a:endParaRPr lang="en-US" sz="2000" dirty="0" smtClean="0"/>
          </a:p>
          <a:p>
            <a:pPr marL="342900" indent="-342900" algn="just">
              <a:buFont typeface="Arial" panose="020B0604020202020204" pitchFamily="34" charset="0"/>
              <a:buChar char="•"/>
            </a:pPr>
            <a:r>
              <a:rPr lang="tr-TR" sz="2000" dirty="0" smtClean="0"/>
              <a:t>Eğer taranan programda bu imzalardan biri bulunursa o programın </a:t>
            </a:r>
            <a:r>
              <a:rPr lang="tr-TR" sz="2000" dirty="0" err="1" smtClean="0"/>
              <a:t>enfekte</a:t>
            </a:r>
            <a:r>
              <a:rPr lang="tr-TR" sz="2000" dirty="0" smtClean="0"/>
              <a:t> olduğu sonucuna varılır. </a:t>
            </a:r>
          </a:p>
          <a:p>
            <a:pPr marL="342900" indent="-342900" algn="just">
              <a:buFont typeface="Arial" panose="020B0604020202020204" pitchFamily="34" charset="0"/>
              <a:buChar char="•"/>
            </a:pPr>
            <a:r>
              <a:rPr lang="tr-TR" sz="2000" dirty="0" smtClean="0"/>
              <a:t>Görüldüğü gibi, bir anti virüs programının virüsü tespit edebilmesi için o virüsün imzasını bilmesi gerekir. </a:t>
            </a:r>
            <a:endParaRPr lang="en-US" sz="2000" dirty="0" smtClean="0"/>
          </a:p>
          <a:p>
            <a:pPr marL="342900" indent="-342900" algn="just">
              <a:buFont typeface="Arial" panose="020B0604020202020204" pitchFamily="34" charset="0"/>
              <a:buChar char="•"/>
            </a:pPr>
            <a:r>
              <a:rPr lang="tr-TR" sz="2000" dirty="0" smtClean="0"/>
              <a:t>Dolayısıyla, her anti virüs programı sık sık güncelleme yaparak yeni imzaları veri tabanına katmalıdır. Güncelleme yapılmazsa anti virüs programı yeni virüsleri tanıyamaz hale gelecektir. </a:t>
            </a:r>
            <a:endParaRPr lang="tr-TR" sz="2000" dirty="0"/>
          </a:p>
        </p:txBody>
      </p:sp>
    </p:spTree>
    <p:extLst>
      <p:ext uri="{BB962C8B-B14F-4D97-AF65-F5344CB8AC3E}">
        <p14:creationId xmlns:p14="http://schemas.microsoft.com/office/powerpoint/2010/main" val="308872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1077178"/>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latin typeface="+mj-lt"/>
                <a:cs typeface="Calibri" panose="020F0502020204030204" pitchFamily="34" charset="0"/>
              </a:rPr>
              <a:t>KÖTÜ AMAÇLI  YAZILIMLARDAN KORUNMA</a:t>
            </a:r>
            <a:endParaRPr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3" name="Dikdörtgen 2"/>
          <p:cNvSpPr/>
          <p:nvPr/>
        </p:nvSpPr>
        <p:spPr>
          <a:xfrm>
            <a:off x="1143001" y="1682151"/>
            <a:ext cx="5312228" cy="4093428"/>
          </a:xfrm>
          <a:prstGeom prst="rect">
            <a:avLst/>
          </a:prstGeom>
        </p:spPr>
        <p:txBody>
          <a:bodyPr wrap="square">
            <a:spAutoFit/>
          </a:bodyPr>
          <a:lstStyle/>
          <a:p>
            <a:pPr algn="just"/>
            <a:r>
              <a:rPr lang="tr-TR" sz="2000" dirty="0" smtClean="0"/>
              <a:t>Kötü amaçlı yazılım tespiti için imza eşleştirmenin ötesinde daha karmaşık yöntemler de kullanılmaktadır. Kötü amaçlı yazılım analiz teknikleri temelde ikiye ayrılır. </a:t>
            </a:r>
            <a:endParaRPr lang="en-US" sz="2000" dirty="0" smtClean="0"/>
          </a:p>
          <a:p>
            <a:pPr algn="just"/>
            <a:endParaRPr lang="tr-TR" sz="2000" dirty="0" smtClean="0"/>
          </a:p>
          <a:p>
            <a:pPr algn="just"/>
            <a:r>
              <a:rPr lang="tr-TR" sz="2000" dirty="0" smtClean="0"/>
              <a:t>Statik analiz: </a:t>
            </a:r>
            <a:endParaRPr lang="en-US" sz="2000" dirty="0" smtClean="0"/>
          </a:p>
          <a:p>
            <a:pPr marL="342900" indent="-342900" algn="just">
              <a:buFont typeface="Arial" panose="020B0604020202020204" pitchFamily="34" charset="0"/>
              <a:buChar char="•"/>
            </a:pPr>
            <a:r>
              <a:rPr lang="tr-TR" sz="2000" dirty="0" smtClean="0"/>
              <a:t>Program çalıştırılmadan, kod incelenerek yapılan analizdir. </a:t>
            </a:r>
            <a:endParaRPr lang="en-US" sz="2000" dirty="0" smtClean="0"/>
          </a:p>
          <a:p>
            <a:pPr marL="342900" indent="-342900" algn="just">
              <a:buFont typeface="Arial" panose="020B0604020202020204" pitchFamily="34" charset="0"/>
              <a:buChar char="•"/>
            </a:pPr>
            <a:r>
              <a:rPr lang="tr-TR" sz="2000" dirty="0" smtClean="0"/>
              <a:t>Genellikle kaynak</a:t>
            </a:r>
            <a:r>
              <a:rPr lang="en-US" sz="2000" dirty="0" smtClean="0"/>
              <a:t> </a:t>
            </a:r>
            <a:r>
              <a:rPr lang="tr-TR" sz="2000" dirty="0" smtClean="0"/>
              <a:t>kod, bazı durumlarda derlenmiş kod (nesne kodu – </a:t>
            </a:r>
            <a:r>
              <a:rPr lang="tr-TR" sz="2000" dirty="0" err="1" smtClean="0"/>
              <a:t>object</a:t>
            </a:r>
            <a:r>
              <a:rPr lang="tr-TR" sz="2000" dirty="0" smtClean="0"/>
              <a:t> </a:t>
            </a:r>
            <a:r>
              <a:rPr lang="tr-TR" sz="2000" dirty="0" err="1" smtClean="0"/>
              <a:t>code</a:t>
            </a:r>
            <a:r>
              <a:rPr lang="tr-TR" sz="2000" dirty="0" smtClean="0"/>
              <a:t>) üzerinden yapılır. </a:t>
            </a:r>
            <a:endParaRPr lang="en-US" sz="2000" dirty="0" smtClean="0"/>
          </a:p>
          <a:p>
            <a:pPr marL="342900" indent="-342900" algn="just">
              <a:buFont typeface="Arial" panose="020B0604020202020204" pitchFamily="34" charset="0"/>
              <a:buChar char="•"/>
            </a:pPr>
            <a:r>
              <a:rPr lang="tr-TR" sz="2000" dirty="0" smtClean="0"/>
              <a:t>Program</a:t>
            </a:r>
            <a:r>
              <a:rPr lang="en-US" sz="2000" dirty="0" smtClean="0"/>
              <a:t> </a:t>
            </a:r>
            <a:r>
              <a:rPr lang="tr-TR" sz="2000" dirty="0" smtClean="0"/>
              <a:t>kodunda belli örüntüler ve zararlı kod parçaları aranır. </a:t>
            </a:r>
          </a:p>
        </p:txBody>
      </p:sp>
      <p:pic>
        <p:nvPicPr>
          <p:cNvPr id="4" name="Resi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552" y="1272672"/>
            <a:ext cx="4767943" cy="4767943"/>
          </a:xfrm>
          <a:prstGeom prst="rect">
            <a:avLst/>
          </a:prstGeom>
        </p:spPr>
      </p:pic>
    </p:spTree>
    <p:extLst>
      <p:ext uri="{BB962C8B-B14F-4D97-AF65-F5344CB8AC3E}">
        <p14:creationId xmlns:p14="http://schemas.microsoft.com/office/powerpoint/2010/main" val="227503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Metin Yer Tutucusu 2"/>
          <p:cNvSpPr>
            <a:spLocks noGrp="1"/>
          </p:cNvSpPr>
          <p:nvPr>
            <p:ph type="body" idx="1"/>
          </p:nvPr>
        </p:nvSpPr>
        <p:spPr/>
        <p:txBody>
          <a:bodyPr/>
          <a:lstStyle/>
          <a:p>
            <a:endParaRPr lang="tr-TR"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30" y="365125"/>
            <a:ext cx="11311370" cy="5902379"/>
          </a:xfrm>
          <a:prstGeom prst="rect">
            <a:avLst/>
          </a:prstGeom>
        </p:spPr>
      </p:pic>
    </p:spTree>
    <p:extLst>
      <p:ext uri="{BB962C8B-B14F-4D97-AF65-F5344CB8AC3E}">
        <p14:creationId xmlns:p14="http://schemas.microsoft.com/office/powerpoint/2010/main" val="1325183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1077178"/>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latin typeface="+mj-lt"/>
                <a:cs typeface="Calibri" panose="020F0502020204030204" pitchFamily="34" charset="0"/>
              </a:rPr>
              <a:t>KÖTÜ AMAÇLI  YAZILIMLARDAN KORUNMA</a:t>
            </a:r>
            <a:endParaRPr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3" name="Dikdörtgen 2"/>
          <p:cNvSpPr/>
          <p:nvPr/>
        </p:nvSpPr>
        <p:spPr>
          <a:xfrm>
            <a:off x="1143001" y="1997841"/>
            <a:ext cx="6096000" cy="4093428"/>
          </a:xfrm>
          <a:prstGeom prst="rect">
            <a:avLst/>
          </a:prstGeom>
        </p:spPr>
        <p:txBody>
          <a:bodyPr>
            <a:spAutoFit/>
          </a:bodyPr>
          <a:lstStyle/>
          <a:p>
            <a:pPr algn="just"/>
            <a:r>
              <a:rPr lang="tr-TR" sz="2000" b="1" dirty="0"/>
              <a:t>Dinamik analiz: </a:t>
            </a:r>
            <a:endParaRPr lang="en-US" sz="2000" b="1" dirty="0" smtClean="0"/>
          </a:p>
          <a:p>
            <a:pPr marL="342900" indent="-342900" algn="just">
              <a:buFont typeface="Arial" panose="020B0604020202020204" pitchFamily="34" charset="0"/>
              <a:buChar char="•"/>
            </a:pPr>
            <a:r>
              <a:rPr lang="tr-TR" sz="2000" dirty="0" smtClean="0"/>
              <a:t>Program </a:t>
            </a:r>
            <a:r>
              <a:rPr lang="tr-TR" sz="2000" dirty="0"/>
              <a:t>çalıştırılıp davranışı incelenerek yapılan analizdir. </a:t>
            </a:r>
            <a:endParaRPr lang="en-US" sz="2000" dirty="0" smtClean="0"/>
          </a:p>
          <a:p>
            <a:pPr marL="342900" indent="-342900" algn="just">
              <a:buFont typeface="Arial" panose="020B0604020202020204" pitchFamily="34" charset="0"/>
              <a:buChar char="•"/>
            </a:pPr>
            <a:r>
              <a:rPr lang="tr-TR" sz="2000" dirty="0" smtClean="0"/>
              <a:t>Programın neler</a:t>
            </a:r>
            <a:r>
              <a:rPr lang="en-US" sz="2000" dirty="0" smtClean="0"/>
              <a:t> </a:t>
            </a:r>
            <a:r>
              <a:rPr lang="tr-TR" sz="2000" dirty="0" smtClean="0"/>
              <a:t>yaptığı</a:t>
            </a:r>
            <a:r>
              <a:rPr lang="tr-TR" sz="2000" dirty="0"/>
              <a:t>, hangi dosyalara eriştiği, sistemde ne gibi değişiklikler yaptığı vb. analiz edilerek </a:t>
            </a:r>
            <a:r>
              <a:rPr lang="tr-TR" sz="2000" dirty="0" smtClean="0"/>
              <a:t>zararlı</a:t>
            </a:r>
            <a:r>
              <a:rPr lang="en-US" sz="2000" dirty="0" smtClean="0"/>
              <a:t> </a:t>
            </a:r>
            <a:r>
              <a:rPr lang="tr-TR" sz="2000" dirty="0" smtClean="0"/>
              <a:t>yazılım </a:t>
            </a:r>
            <a:r>
              <a:rPr lang="tr-TR" sz="2000" dirty="0"/>
              <a:t>olup olmadığı anlaşılmaya çalışılır. </a:t>
            </a:r>
          </a:p>
          <a:p>
            <a:pPr marL="342900" indent="-342900" algn="just">
              <a:buFont typeface="Arial" panose="020B0604020202020204" pitchFamily="34" charset="0"/>
              <a:buChar char="•"/>
            </a:pPr>
            <a:r>
              <a:rPr lang="tr-TR" sz="2000" dirty="0"/>
              <a:t>Statik ve dinamik analiz çok karmaşık süreçler olduğundan çoğunlukla gelişmiş </a:t>
            </a:r>
            <a:r>
              <a:rPr lang="tr-TR" sz="2000" dirty="0" smtClean="0"/>
              <a:t>profesyonel</a:t>
            </a:r>
            <a:r>
              <a:rPr lang="en-US" sz="2000" dirty="0" smtClean="0"/>
              <a:t> </a:t>
            </a:r>
            <a:r>
              <a:rPr lang="tr-TR" sz="2000" dirty="0" smtClean="0"/>
              <a:t>araçlar </a:t>
            </a:r>
            <a:r>
              <a:rPr lang="tr-TR" sz="2000" dirty="0"/>
              <a:t>kullanılarak </a:t>
            </a:r>
            <a:r>
              <a:rPr lang="tr-TR" sz="2000" dirty="0" smtClean="0"/>
              <a:t>gerçekleştirilir</a:t>
            </a:r>
            <a:r>
              <a:rPr lang="en-US" sz="2000" dirty="0" smtClean="0"/>
              <a:t>. </a:t>
            </a:r>
          </a:p>
          <a:p>
            <a:pPr marL="342900" indent="-342900" algn="just">
              <a:buFont typeface="Arial" panose="020B0604020202020204" pitchFamily="34" charset="0"/>
              <a:buChar char="•"/>
            </a:pPr>
            <a:r>
              <a:rPr lang="tr-TR" sz="2000" dirty="0" smtClean="0"/>
              <a:t>Kötü </a:t>
            </a:r>
            <a:r>
              <a:rPr lang="tr-TR" sz="2000" dirty="0"/>
              <a:t>amaçlı yazılım tespit edildikten sonra gereken temizleme ve sistemi tekrar güvenli </a:t>
            </a:r>
            <a:r>
              <a:rPr lang="tr-TR" sz="2000" dirty="0" smtClean="0"/>
              <a:t>hale</a:t>
            </a:r>
            <a:r>
              <a:rPr lang="en-US" sz="2000" dirty="0" smtClean="0"/>
              <a:t> </a:t>
            </a:r>
            <a:r>
              <a:rPr lang="tr-TR" sz="2000" dirty="0" smtClean="0"/>
              <a:t>getirme </a:t>
            </a:r>
            <a:r>
              <a:rPr lang="tr-TR" sz="2000" dirty="0"/>
              <a:t>işlemleri yapılmalıdır. </a:t>
            </a:r>
          </a:p>
        </p:txBody>
      </p:sp>
      <p:pic>
        <p:nvPicPr>
          <p:cNvPr id="2" name="Resi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2152" y="1379666"/>
            <a:ext cx="4539343" cy="4539343"/>
          </a:xfrm>
          <a:prstGeom prst="rect">
            <a:avLst/>
          </a:prstGeom>
        </p:spPr>
      </p:pic>
    </p:spTree>
    <p:extLst>
      <p:ext uri="{BB962C8B-B14F-4D97-AF65-F5344CB8AC3E}">
        <p14:creationId xmlns:p14="http://schemas.microsoft.com/office/powerpoint/2010/main" val="80152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1077178"/>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latin typeface="+mj-lt"/>
                <a:cs typeface="Calibri" panose="020F0502020204030204" pitchFamily="34" charset="0"/>
              </a:rPr>
              <a:t>ANTİVİRÜS </a:t>
            </a:r>
            <a:r>
              <a:rPr lang="en-US" sz="3200" b="1" dirty="0" smtClean="0">
                <a:solidFill>
                  <a:srgbClr val="3F3F3F"/>
                </a:solidFill>
                <a:latin typeface="+mj-lt"/>
                <a:cs typeface="Calibri" panose="020F0502020204030204" pitchFamily="34" charset="0"/>
              </a:rPr>
              <a:t>YAZILIMI KULLANIM </a:t>
            </a:r>
          </a:p>
          <a:p>
            <a:pPr lvl="0" algn="ctr"/>
            <a:r>
              <a:rPr lang="en-US" sz="3200" b="1" dirty="0" smtClean="0">
                <a:solidFill>
                  <a:srgbClr val="3F3F3F"/>
                </a:solidFill>
                <a:latin typeface="+mj-lt"/>
                <a:cs typeface="Calibri" panose="020F0502020204030204" pitchFamily="34" charset="0"/>
              </a:rPr>
              <a:t>ÖRNEĞİ</a:t>
            </a:r>
            <a:endParaRPr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3" name="Dikdörtgen 2"/>
          <p:cNvSpPr/>
          <p:nvPr/>
        </p:nvSpPr>
        <p:spPr>
          <a:xfrm>
            <a:off x="838200" y="1997841"/>
            <a:ext cx="6825343" cy="2246769"/>
          </a:xfrm>
          <a:prstGeom prst="rect">
            <a:avLst/>
          </a:prstGeom>
        </p:spPr>
        <p:txBody>
          <a:bodyPr wrap="square">
            <a:spAutoFit/>
          </a:bodyPr>
          <a:lstStyle/>
          <a:p>
            <a:pPr marL="342900" lvl="1" indent="-342900" algn="just">
              <a:buFont typeface="Arial" panose="020B0604020202020204" pitchFamily="34" charset="0"/>
              <a:buChar char="•"/>
            </a:pPr>
            <a:r>
              <a:rPr lang="tr-TR" sz="2000" dirty="0" smtClean="0"/>
              <a:t>Sistem tarama</a:t>
            </a:r>
          </a:p>
          <a:p>
            <a:pPr marL="342900" lvl="8" indent="-342900" algn="just">
              <a:buFont typeface="Courier New" panose="02070309020205020404" pitchFamily="49" charset="0"/>
              <a:buChar char="o"/>
            </a:pPr>
            <a:r>
              <a:rPr lang="tr-TR" sz="2000" dirty="0" smtClean="0"/>
              <a:t>Hızlı tarama</a:t>
            </a:r>
          </a:p>
          <a:p>
            <a:pPr marL="342900" lvl="4" indent="-342900" algn="just">
              <a:buFont typeface="Courier New" panose="02070309020205020404" pitchFamily="49" charset="0"/>
              <a:buChar char="o"/>
            </a:pPr>
            <a:r>
              <a:rPr lang="tr-TR" sz="2000" dirty="0" smtClean="0"/>
              <a:t>Özel tarama (dosya veya konum seçerek) </a:t>
            </a:r>
          </a:p>
          <a:p>
            <a:pPr marL="342900" lvl="1" indent="-342900" algn="just">
              <a:buFont typeface="Arial" panose="020B0604020202020204" pitchFamily="34" charset="0"/>
              <a:buChar char="•"/>
            </a:pPr>
            <a:r>
              <a:rPr lang="tr-TR" sz="2000" dirty="0" smtClean="0"/>
              <a:t>Korumayı güncelleme</a:t>
            </a:r>
          </a:p>
          <a:p>
            <a:pPr marL="342900" lvl="1" indent="-342900" algn="just">
              <a:buFont typeface="Arial" panose="020B0604020202020204" pitchFamily="34" charset="0"/>
              <a:buChar char="•"/>
            </a:pPr>
            <a:r>
              <a:rPr lang="tr-TR" sz="2000" dirty="0" smtClean="0"/>
              <a:t>Virüs ve tehdit koruması ayarlarını değiştirme</a:t>
            </a:r>
          </a:p>
          <a:p>
            <a:pPr marL="342900" lvl="1" indent="-342900" algn="just">
              <a:buFont typeface="Arial" panose="020B0604020202020204" pitchFamily="34" charset="0"/>
              <a:buChar char="•"/>
            </a:pPr>
            <a:r>
              <a:rPr lang="tr-TR" sz="2000" dirty="0" smtClean="0"/>
              <a:t>Denetimli klasör erişimini yönetme</a:t>
            </a:r>
          </a:p>
          <a:p>
            <a:pPr marL="342900" lvl="1" indent="-342900" algn="just">
              <a:buFont typeface="Arial" panose="020B0604020202020204" pitchFamily="34" charset="0"/>
              <a:buChar char="•"/>
            </a:pPr>
            <a:r>
              <a:rPr lang="tr-TR" sz="2000" dirty="0" smtClean="0"/>
              <a:t>Karantina yönetimi </a:t>
            </a:r>
            <a:endParaRPr lang="tr-TR" sz="2000" dirty="0"/>
          </a:p>
        </p:txBody>
      </p:sp>
    </p:spTree>
    <p:extLst>
      <p:ext uri="{BB962C8B-B14F-4D97-AF65-F5344CB8AC3E}">
        <p14:creationId xmlns:p14="http://schemas.microsoft.com/office/powerpoint/2010/main" val="151301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584735"/>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latin typeface="+mj-lt"/>
                <a:cs typeface="Calibri" panose="020F0502020204030204" pitchFamily="34" charset="0"/>
              </a:rPr>
              <a:t>OLTALAMA VE SOSYAL MÜHENDİSLİK </a:t>
            </a:r>
            <a:endParaRPr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pic>
        <p:nvPicPr>
          <p:cNvPr id="8" name="Resim 7"/>
          <p:cNvPicPr>
            <a:picLocks noChangeAspect="1"/>
          </p:cNvPicPr>
          <p:nvPr/>
        </p:nvPicPr>
        <p:blipFill rotWithShape="1">
          <a:blip r:embed="rId4">
            <a:extLst>
              <a:ext uri="{28A0092B-C50C-407E-A947-70E740481C1C}">
                <a14:useLocalDpi xmlns:a14="http://schemas.microsoft.com/office/drawing/2010/main" val="0"/>
              </a:ext>
            </a:extLst>
          </a:blip>
          <a:srcRect l="5563" r="54509"/>
          <a:stretch/>
        </p:blipFill>
        <p:spPr>
          <a:xfrm>
            <a:off x="8069659" y="2"/>
            <a:ext cx="4104144" cy="6858000"/>
          </a:xfrm>
          <a:prstGeom prst="rect">
            <a:avLst/>
          </a:prstGeom>
        </p:spPr>
      </p:pic>
      <p:sp>
        <p:nvSpPr>
          <p:cNvPr id="3" name="Dikdörtgen 2"/>
          <p:cNvSpPr/>
          <p:nvPr/>
        </p:nvSpPr>
        <p:spPr>
          <a:xfrm>
            <a:off x="1143001" y="1997841"/>
            <a:ext cx="6096000" cy="2246769"/>
          </a:xfrm>
          <a:prstGeom prst="rect">
            <a:avLst/>
          </a:prstGeom>
        </p:spPr>
        <p:txBody>
          <a:bodyPr>
            <a:spAutoFit/>
          </a:bodyPr>
          <a:lstStyle/>
          <a:p>
            <a:pPr marL="342900" indent="-342900" algn="just">
              <a:buFont typeface="Arial" panose="020B0604020202020204" pitchFamily="34" charset="0"/>
              <a:buChar char="•"/>
            </a:pPr>
            <a:r>
              <a:rPr lang="tr-TR" sz="2000" dirty="0" smtClean="0"/>
              <a:t>Size güvenilir gelmeyen e-postalar veya mesajlar alıyor musunuz?</a:t>
            </a:r>
          </a:p>
          <a:p>
            <a:pPr marL="342900" indent="-342900" algn="just">
              <a:buFont typeface="Arial" panose="020B0604020202020204" pitchFamily="34" charset="0"/>
              <a:buChar char="•"/>
            </a:pPr>
            <a:r>
              <a:rPr lang="tr-TR" sz="2000" dirty="0" smtClean="0"/>
              <a:t>Sizce bir e-postanın veya mesajın şüpheli olması ne demektir? Nasıl mesajlardan  şüphelenirsiniz?</a:t>
            </a:r>
          </a:p>
          <a:p>
            <a:pPr marL="342900" indent="-342900" algn="just">
              <a:buFont typeface="Arial" panose="020B0604020202020204" pitchFamily="34" charset="0"/>
              <a:buChar char="•"/>
            </a:pPr>
            <a:r>
              <a:rPr lang="tr-TR" sz="2000" dirty="0" err="1" smtClean="0"/>
              <a:t>Oltalama</a:t>
            </a:r>
            <a:r>
              <a:rPr lang="en-US" sz="2000" dirty="0" smtClean="0"/>
              <a:t> (</a:t>
            </a:r>
            <a:r>
              <a:rPr lang="tr-TR" sz="2000" dirty="0" err="1" smtClean="0"/>
              <a:t>phishing</a:t>
            </a:r>
            <a:r>
              <a:rPr lang="tr-TR" sz="2000" dirty="0"/>
              <a:t>)</a:t>
            </a:r>
            <a:r>
              <a:rPr lang="tr-TR" sz="2000" dirty="0" smtClean="0"/>
              <a:t> saldırısı diye bir şey duydunuz mu? Örnek verebilir misiniz?</a:t>
            </a:r>
          </a:p>
          <a:p>
            <a:pPr marL="342900" indent="-342900" algn="just">
              <a:buFont typeface="Arial" panose="020B0604020202020204" pitchFamily="34" charset="0"/>
              <a:buChar char="•"/>
            </a:pPr>
            <a:r>
              <a:rPr lang="tr-TR" sz="2000" dirty="0" smtClean="0"/>
              <a:t>Sosyal mühendislik kavramı size ne ifade ediyor? </a:t>
            </a:r>
            <a:endParaRPr lang="tr-TR" sz="2000" dirty="0"/>
          </a:p>
        </p:txBody>
      </p:sp>
    </p:spTree>
    <p:extLst>
      <p:ext uri="{BB962C8B-B14F-4D97-AF65-F5344CB8AC3E}">
        <p14:creationId xmlns:p14="http://schemas.microsoft.com/office/powerpoint/2010/main" val="137661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584735"/>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cs typeface="Calibri" panose="020F0502020204030204" pitchFamily="34" charset="0"/>
              </a:rPr>
              <a:t>OLTALAMA VE SOSYAL MÜHENDİSLİK </a:t>
            </a:r>
            <a:endParaRPr lang="en-US" sz="1100" b="1" dirty="0">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pic>
        <p:nvPicPr>
          <p:cNvPr id="8" name="Resim 7"/>
          <p:cNvPicPr>
            <a:picLocks noChangeAspect="1"/>
          </p:cNvPicPr>
          <p:nvPr/>
        </p:nvPicPr>
        <p:blipFill rotWithShape="1">
          <a:blip r:embed="rId4">
            <a:extLst>
              <a:ext uri="{28A0092B-C50C-407E-A947-70E740481C1C}">
                <a14:useLocalDpi xmlns:a14="http://schemas.microsoft.com/office/drawing/2010/main" val="0"/>
              </a:ext>
            </a:extLst>
          </a:blip>
          <a:srcRect l="5563" r="54509"/>
          <a:stretch/>
        </p:blipFill>
        <p:spPr>
          <a:xfrm>
            <a:off x="8069659" y="2"/>
            <a:ext cx="4104144" cy="6858000"/>
          </a:xfrm>
          <a:prstGeom prst="rect">
            <a:avLst/>
          </a:prstGeom>
        </p:spPr>
      </p:pic>
      <p:sp>
        <p:nvSpPr>
          <p:cNvPr id="3" name="Dikdörtgen 2"/>
          <p:cNvSpPr/>
          <p:nvPr/>
        </p:nvSpPr>
        <p:spPr>
          <a:xfrm>
            <a:off x="1143001" y="1725699"/>
            <a:ext cx="6096000" cy="3785652"/>
          </a:xfrm>
          <a:prstGeom prst="rect">
            <a:avLst/>
          </a:prstGeom>
        </p:spPr>
        <p:txBody>
          <a:bodyPr>
            <a:spAutoFit/>
          </a:bodyPr>
          <a:lstStyle/>
          <a:p>
            <a:pPr marL="342900" indent="-342900" algn="just">
              <a:buFont typeface="Arial" panose="020B0604020202020204" pitchFamily="34" charset="0"/>
              <a:buChar char="•"/>
            </a:pPr>
            <a:r>
              <a:rPr lang="tr-TR" sz="2000" b="1" dirty="0" smtClean="0"/>
              <a:t>Sosyal mühendislik</a:t>
            </a:r>
            <a:r>
              <a:rPr lang="tr-TR" sz="2000" dirty="0" smtClean="0"/>
              <a:t>, insanları kandırarak saldırganın istediği yönde hareket etmelerini sağlamayı amaçlayan yöntemlere denir. </a:t>
            </a:r>
          </a:p>
          <a:p>
            <a:pPr marL="342900" indent="-342900" algn="just">
              <a:buFont typeface="Arial" panose="020B0604020202020204" pitchFamily="34" charset="0"/>
              <a:buChar char="•"/>
            </a:pPr>
            <a:r>
              <a:rPr lang="tr-TR" sz="2000" dirty="0" smtClean="0"/>
              <a:t>En yaygın amaçlardan biri hedefteki kişinin parola gibi  gizli bilgilerini elde etmektir. </a:t>
            </a:r>
          </a:p>
          <a:p>
            <a:pPr marL="342900" indent="-342900" algn="just">
              <a:buFont typeface="Arial" panose="020B0604020202020204" pitchFamily="34" charset="0"/>
              <a:buChar char="•"/>
            </a:pPr>
            <a:r>
              <a:rPr lang="tr-TR" sz="2000" dirty="0" smtClean="0"/>
              <a:t>Bir başka yaygın hedef, insanları yanlış bilgilerle korkutarak veya boş vaatlerle kandırarak saldırganlara para vermelerini sağlamak, yani dolandırıcılık yapmaktır. </a:t>
            </a:r>
          </a:p>
          <a:p>
            <a:pPr marL="342900" indent="-342900" algn="just">
              <a:buFont typeface="Arial" panose="020B0604020202020204" pitchFamily="34" charset="0"/>
              <a:buChar char="•"/>
            </a:pPr>
            <a:r>
              <a:rPr lang="tr-TR" sz="2000" dirty="0" smtClean="0"/>
              <a:t>Günümüzde sosyal mühendislik elektronik posta, SMS, sosyal medya mesajları, hatta telefon aramaları kullanılarak yapılabilmektedir. </a:t>
            </a:r>
            <a:endParaRPr lang="tr-TR" sz="2000" dirty="0"/>
          </a:p>
        </p:txBody>
      </p:sp>
    </p:spTree>
    <p:extLst>
      <p:ext uri="{BB962C8B-B14F-4D97-AF65-F5344CB8AC3E}">
        <p14:creationId xmlns:p14="http://schemas.microsoft.com/office/powerpoint/2010/main" val="300246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584735"/>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cs typeface="Calibri" panose="020F0502020204030204" pitchFamily="34" charset="0"/>
              </a:rPr>
              <a:t>OLTALAMA VE SOSYAL MÜHENDİSLİK </a:t>
            </a:r>
            <a:endParaRPr lang="en-US" sz="1100" b="1" dirty="0">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pic>
        <p:nvPicPr>
          <p:cNvPr id="8" name="Resim 7"/>
          <p:cNvPicPr>
            <a:picLocks noChangeAspect="1"/>
          </p:cNvPicPr>
          <p:nvPr/>
        </p:nvPicPr>
        <p:blipFill rotWithShape="1">
          <a:blip r:embed="rId4">
            <a:extLst>
              <a:ext uri="{28A0092B-C50C-407E-A947-70E740481C1C}">
                <a14:useLocalDpi xmlns:a14="http://schemas.microsoft.com/office/drawing/2010/main" val="0"/>
              </a:ext>
            </a:extLst>
          </a:blip>
          <a:srcRect l="5563" r="54509"/>
          <a:stretch/>
        </p:blipFill>
        <p:spPr>
          <a:xfrm>
            <a:off x="8069659" y="2"/>
            <a:ext cx="4104144" cy="6858000"/>
          </a:xfrm>
          <a:prstGeom prst="rect">
            <a:avLst/>
          </a:prstGeom>
        </p:spPr>
      </p:pic>
      <p:sp>
        <p:nvSpPr>
          <p:cNvPr id="3" name="Dikdörtgen 2"/>
          <p:cNvSpPr/>
          <p:nvPr/>
        </p:nvSpPr>
        <p:spPr>
          <a:xfrm>
            <a:off x="1143001" y="1671270"/>
            <a:ext cx="6096000" cy="3170099"/>
          </a:xfrm>
          <a:prstGeom prst="rect">
            <a:avLst/>
          </a:prstGeom>
        </p:spPr>
        <p:txBody>
          <a:bodyPr>
            <a:spAutoFit/>
          </a:bodyPr>
          <a:lstStyle/>
          <a:p>
            <a:pPr marL="342900" indent="-342900" algn="just">
              <a:buFont typeface="Arial" panose="020B0604020202020204" pitchFamily="34" charset="0"/>
              <a:buChar char="•"/>
            </a:pPr>
            <a:r>
              <a:rPr lang="tr-TR" sz="2000" dirty="0" err="1" smtClean="0"/>
              <a:t>Oltalama</a:t>
            </a:r>
            <a:r>
              <a:rPr lang="tr-TR" sz="2000" dirty="0" smtClean="0"/>
              <a:t>, sahte mesajlar yoluyla gerçekleştirilen yaygın bir sosyal mühendislik saldırısı türüdür. </a:t>
            </a:r>
            <a:r>
              <a:rPr lang="tr-TR" sz="2000" dirty="0" err="1" smtClean="0"/>
              <a:t>Oltalamada</a:t>
            </a:r>
            <a:r>
              <a:rPr lang="tr-TR" sz="2000" dirty="0" smtClean="0"/>
              <a:t> e-posta, SMS veya sosyal medya mesajları kullanılabilir. </a:t>
            </a:r>
            <a:endParaRPr lang="en-US" sz="2000" dirty="0" smtClean="0"/>
          </a:p>
          <a:p>
            <a:pPr marL="342900" indent="-342900" algn="just">
              <a:buFont typeface="Arial" panose="020B0604020202020204" pitchFamily="34" charset="0"/>
              <a:buChar char="•"/>
            </a:pPr>
            <a:r>
              <a:rPr lang="tr-TR" sz="2000" dirty="0" err="1" smtClean="0"/>
              <a:t>Oltalama</a:t>
            </a:r>
            <a:r>
              <a:rPr lang="tr-TR" sz="2000" dirty="0" smtClean="0"/>
              <a:t> mesajının içine yerleştirilen linke tıklayan bir kullanıcı, genellikle kullanıcı adı ve parola gibi gizli bilgilerini girmesi istenen bir sayfaya yönlendirilir. </a:t>
            </a:r>
            <a:endParaRPr lang="en-US" sz="2000" dirty="0" smtClean="0"/>
          </a:p>
          <a:p>
            <a:pPr marL="342900" indent="-342900" algn="just">
              <a:buFont typeface="Arial" panose="020B0604020202020204" pitchFamily="34" charset="0"/>
              <a:buChar char="•"/>
            </a:pPr>
            <a:r>
              <a:rPr lang="tr-TR" sz="2000" dirty="0" smtClean="0"/>
              <a:t>Kullanıcının bu sayfada girdiği bilgiler saldırganın eline geçmiş olur. </a:t>
            </a:r>
            <a:endParaRPr lang="tr-TR" sz="2000" dirty="0"/>
          </a:p>
        </p:txBody>
      </p:sp>
    </p:spTree>
    <p:extLst>
      <p:ext uri="{BB962C8B-B14F-4D97-AF65-F5344CB8AC3E}">
        <p14:creationId xmlns:p14="http://schemas.microsoft.com/office/powerpoint/2010/main" val="372772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584735"/>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cs typeface="Calibri" panose="020F0502020204030204" pitchFamily="34" charset="0"/>
              </a:rPr>
              <a:t>OLTALAMA VE SOSYAL MÜHENDİSLİK </a:t>
            </a:r>
            <a:endParaRPr lang="en-US" sz="1100" b="1" dirty="0">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pic>
        <p:nvPicPr>
          <p:cNvPr id="8" name="Resim 7"/>
          <p:cNvPicPr>
            <a:picLocks noChangeAspect="1"/>
          </p:cNvPicPr>
          <p:nvPr/>
        </p:nvPicPr>
        <p:blipFill rotWithShape="1">
          <a:blip r:embed="rId4">
            <a:extLst>
              <a:ext uri="{28A0092B-C50C-407E-A947-70E740481C1C}">
                <a14:useLocalDpi xmlns:a14="http://schemas.microsoft.com/office/drawing/2010/main" val="0"/>
              </a:ext>
            </a:extLst>
          </a:blip>
          <a:srcRect l="5563" r="54509"/>
          <a:stretch/>
        </p:blipFill>
        <p:spPr>
          <a:xfrm>
            <a:off x="8069659" y="2"/>
            <a:ext cx="4104144" cy="6858000"/>
          </a:xfrm>
          <a:prstGeom prst="rect">
            <a:avLst/>
          </a:prstGeom>
        </p:spPr>
      </p:pic>
      <p:sp>
        <p:nvSpPr>
          <p:cNvPr id="3" name="Dikdörtgen 2"/>
          <p:cNvSpPr/>
          <p:nvPr/>
        </p:nvSpPr>
        <p:spPr>
          <a:xfrm>
            <a:off x="1143001" y="1671270"/>
            <a:ext cx="6096000" cy="4401205"/>
          </a:xfrm>
          <a:prstGeom prst="rect">
            <a:avLst/>
          </a:prstGeom>
        </p:spPr>
        <p:txBody>
          <a:bodyPr>
            <a:spAutoFit/>
          </a:bodyPr>
          <a:lstStyle/>
          <a:p>
            <a:pPr marL="342900" indent="-342900" algn="just">
              <a:buFont typeface="Arial" panose="020B0604020202020204" pitchFamily="34" charset="0"/>
              <a:buChar char="•"/>
            </a:pPr>
            <a:r>
              <a:rPr lang="en-US" sz="2000" dirty="0" err="1"/>
              <a:t>Günümüzde</a:t>
            </a:r>
            <a:r>
              <a:rPr lang="en-US" sz="2000" dirty="0"/>
              <a:t> </a:t>
            </a:r>
            <a:r>
              <a:rPr lang="en-US" sz="2000" dirty="0" err="1"/>
              <a:t>bu</a:t>
            </a:r>
            <a:r>
              <a:rPr lang="en-US" sz="2000" dirty="0"/>
              <a:t> </a:t>
            </a:r>
            <a:r>
              <a:rPr lang="en-US" sz="2000" dirty="0" err="1"/>
              <a:t>tür</a:t>
            </a:r>
            <a:r>
              <a:rPr lang="en-US" sz="2000" dirty="0"/>
              <a:t> </a:t>
            </a:r>
            <a:r>
              <a:rPr lang="en-US" sz="2000" dirty="0" err="1"/>
              <a:t>saldırılar</a:t>
            </a:r>
            <a:r>
              <a:rPr lang="en-US" sz="2000" dirty="0"/>
              <a:t> </a:t>
            </a:r>
            <a:r>
              <a:rPr lang="en-US" sz="2000" dirty="0" err="1"/>
              <a:t>için</a:t>
            </a:r>
            <a:r>
              <a:rPr lang="en-US" sz="2000" dirty="0"/>
              <a:t> </a:t>
            </a:r>
            <a:r>
              <a:rPr lang="en-US" sz="2000" dirty="0" err="1"/>
              <a:t>sosyal</a:t>
            </a:r>
            <a:r>
              <a:rPr lang="en-US" sz="2000" dirty="0"/>
              <a:t> </a:t>
            </a:r>
            <a:r>
              <a:rPr lang="en-US" sz="2000" dirty="0" err="1"/>
              <a:t>medya</a:t>
            </a:r>
            <a:r>
              <a:rPr lang="en-US" sz="2000" dirty="0"/>
              <a:t> </a:t>
            </a:r>
            <a:r>
              <a:rPr lang="en-US" sz="2000" dirty="0" err="1"/>
              <a:t>yaygın</a:t>
            </a:r>
            <a:r>
              <a:rPr lang="en-US" sz="2000" dirty="0"/>
              <a:t> </a:t>
            </a:r>
            <a:r>
              <a:rPr lang="en-US" sz="2000" dirty="0" err="1"/>
              <a:t>biçimde</a:t>
            </a:r>
            <a:r>
              <a:rPr lang="en-US" sz="2000" dirty="0"/>
              <a:t> </a:t>
            </a:r>
            <a:r>
              <a:rPr lang="en-US" sz="2000" dirty="0" err="1"/>
              <a:t>kullanılmaktadır</a:t>
            </a:r>
            <a:r>
              <a:rPr lang="en-US" sz="2000" dirty="0"/>
              <a:t>. </a:t>
            </a:r>
            <a:r>
              <a:rPr lang="en-US" sz="2000" dirty="0" err="1" smtClean="0"/>
              <a:t>Sosyal</a:t>
            </a:r>
            <a:r>
              <a:rPr lang="en-US" sz="2000" dirty="0" smtClean="0"/>
              <a:t> </a:t>
            </a:r>
            <a:r>
              <a:rPr lang="en-US" sz="2000" dirty="0" err="1" smtClean="0"/>
              <a:t>medyayı</a:t>
            </a:r>
            <a:r>
              <a:rPr lang="en-US" sz="2000" dirty="0" smtClean="0"/>
              <a:t> </a:t>
            </a:r>
            <a:r>
              <a:rPr lang="en-US" sz="2000" dirty="0" err="1"/>
              <a:t>güvenli</a:t>
            </a:r>
            <a:r>
              <a:rPr lang="en-US" sz="2000" dirty="0"/>
              <a:t> </a:t>
            </a:r>
            <a:r>
              <a:rPr lang="en-US" sz="2000" dirty="0" err="1"/>
              <a:t>kullanabilmek</a:t>
            </a:r>
            <a:r>
              <a:rPr lang="en-US" sz="2000" dirty="0"/>
              <a:t> </a:t>
            </a:r>
            <a:r>
              <a:rPr lang="en-US" sz="2000" dirty="0" err="1"/>
              <a:t>için</a:t>
            </a:r>
            <a:r>
              <a:rPr lang="en-US" sz="2000" dirty="0"/>
              <a:t> </a:t>
            </a:r>
            <a:r>
              <a:rPr lang="en-US" sz="2000" dirty="0" err="1"/>
              <a:t>dikkat</a:t>
            </a:r>
            <a:r>
              <a:rPr lang="en-US" sz="2000" dirty="0"/>
              <a:t> </a:t>
            </a:r>
            <a:r>
              <a:rPr lang="en-US" sz="2000" dirty="0" err="1"/>
              <a:t>edilmesi</a:t>
            </a:r>
            <a:r>
              <a:rPr lang="en-US" sz="2000" dirty="0"/>
              <a:t> </a:t>
            </a:r>
            <a:r>
              <a:rPr lang="en-US" sz="2000" dirty="0" err="1"/>
              <a:t>gereken</a:t>
            </a:r>
            <a:r>
              <a:rPr lang="en-US" sz="2000" dirty="0"/>
              <a:t> </a:t>
            </a:r>
            <a:r>
              <a:rPr lang="en-US" sz="2000" dirty="0" err="1"/>
              <a:t>bazı</a:t>
            </a:r>
            <a:r>
              <a:rPr lang="en-US" sz="2000" dirty="0"/>
              <a:t> </a:t>
            </a:r>
            <a:r>
              <a:rPr lang="en-US" sz="2000" dirty="0" err="1"/>
              <a:t>önemli</a:t>
            </a:r>
            <a:r>
              <a:rPr lang="en-US" sz="2000" dirty="0"/>
              <a:t> </a:t>
            </a:r>
            <a:r>
              <a:rPr lang="en-US" sz="2000" dirty="0" err="1"/>
              <a:t>hususlar</a:t>
            </a:r>
            <a:r>
              <a:rPr lang="en-US" sz="2000" dirty="0"/>
              <a:t> </a:t>
            </a:r>
            <a:r>
              <a:rPr lang="en-US" sz="2000" dirty="0" err="1"/>
              <a:t>vardır</a:t>
            </a:r>
            <a:r>
              <a:rPr lang="en-US" sz="2000" dirty="0"/>
              <a:t>: </a:t>
            </a:r>
          </a:p>
          <a:p>
            <a:pPr marL="342900" indent="-342900" algn="just">
              <a:buFont typeface="Arial" panose="020B0604020202020204" pitchFamily="34" charset="0"/>
              <a:buChar char="•"/>
            </a:pPr>
            <a:r>
              <a:rPr lang="en-US" sz="2000" dirty="0"/>
              <a:t>Her zaman </a:t>
            </a:r>
            <a:r>
              <a:rPr lang="en-US" sz="2000" dirty="0" err="1"/>
              <a:t>güçlü</a:t>
            </a:r>
            <a:r>
              <a:rPr lang="en-US" sz="2000" dirty="0"/>
              <a:t> </a:t>
            </a:r>
            <a:r>
              <a:rPr lang="en-US" sz="2000" dirty="0" err="1"/>
              <a:t>parolalar</a:t>
            </a:r>
            <a:r>
              <a:rPr lang="en-US" sz="2000" dirty="0"/>
              <a:t> </a:t>
            </a:r>
            <a:r>
              <a:rPr lang="en-US" sz="2000" dirty="0" err="1"/>
              <a:t>kullanılmalıdır</a:t>
            </a:r>
            <a:r>
              <a:rPr lang="en-US" sz="2000" dirty="0"/>
              <a:t>.</a:t>
            </a:r>
          </a:p>
          <a:p>
            <a:pPr marL="342900" indent="-342900" algn="just">
              <a:buFont typeface="Arial" panose="020B0604020202020204" pitchFamily="34" charset="0"/>
              <a:buChar char="•"/>
            </a:pPr>
            <a:r>
              <a:rPr lang="en-US" sz="2000" dirty="0" err="1"/>
              <a:t>Bilgilerinizi</a:t>
            </a:r>
            <a:r>
              <a:rPr lang="en-US" sz="2000" dirty="0"/>
              <a:t> </a:t>
            </a:r>
            <a:r>
              <a:rPr lang="en-US" sz="2000" dirty="0" err="1"/>
              <a:t>ve</a:t>
            </a:r>
            <a:r>
              <a:rPr lang="en-US" sz="2000" dirty="0"/>
              <a:t> </a:t>
            </a:r>
            <a:r>
              <a:rPr lang="en-US" sz="2000" dirty="0" err="1"/>
              <a:t>yaptıklarınızı</a:t>
            </a:r>
            <a:r>
              <a:rPr lang="en-US" sz="2000" dirty="0"/>
              <a:t> </a:t>
            </a:r>
            <a:r>
              <a:rPr lang="en-US" sz="2000" dirty="0" err="1"/>
              <a:t>kimlerin</a:t>
            </a:r>
            <a:r>
              <a:rPr lang="en-US" sz="2000" dirty="0"/>
              <a:t> </a:t>
            </a:r>
            <a:r>
              <a:rPr lang="en-US" sz="2000" dirty="0" err="1"/>
              <a:t>görebileceğini</a:t>
            </a:r>
            <a:r>
              <a:rPr lang="en-US" sz="2000" dirty="0"/>
              <a:t> </a:t>
            </a:r>
            <a:r>
              <a:rPr lang="en-US" sz="2000" dirty="0" err="1"/>
              <a:t>belirleyen</a:t>
            </a:r>
            <a:r>
              <a:rPr lang="en-US" sz="2000" dirty="0"/>
              <a:t> </a:t>
            </a:r>
            <a:r>
              <a:rPr lang="en-US" sz="2000" dirty="0" err="1"/>
              <a:t>mahremiyet</a:t>
            </a:r>
            <a:r>
              <a:rPr lang="en-US" sz="2000" dirty="0"/>
              <a:t> (privacy) </a:t>
            </a:r>
            <a:r>
              <a:rPr lang="en-US" sz="2000" dirty="0" err="1"/>
              <a:t>ayarları</a:t>
            </a:r>
            <a:r>
              <a:rPr lang="en-US" sz="2000" dirty="0"/>
              <a:t> </a:t>
            </a:r>
            <a:r>
              <a:rPr lang="en-US" sz="2000" dirty="0" err="1"/>
              <a:t>öğrenilmeli</a:t>
            </a:r>
            <a:r>
              <a:rPr lang="en-US" sz="2000" dirty="0"/>
              <a:t> </a:t>
            </a:r>
            <a:r>
              <a:rPr lang="en-US" sz="2000" dirty="0" err="1"/>
              <a:t>ve</a:t>
            </a:r>
            <a:r>
              <a:rPr lang="en-US" sz="2000" dirty="0"/>
              <a:t> </a:t>
            </a:r>
            <a:r>
              <a:rPr lang="en-US" sz="2000" dirty="0" err="1"/>
              <a:t>dikkatlice</a:t>
            </a:r>
            <a:r>
              <a:rPr lang="en-US" sz="2000" dirty="0"/>
              <a:t> </a:t>
            </a:r>
            <a:r>
              <a:rPr lang="en-US" sz="2000" dirty="0" err="1"/>
              <a:t>kullanılmalıdır</a:t>
            </a:r>
            <a:r>
              <a:rPr lang="en-US" sz="2000" dirty="0"/>
              <a:t>.</a:t>
            </a:r>
          </a:p>
          <a:p>
            <a:pPr marL="342900" indent="-342900" algn="just">
              <a:buFont typeface="Arial" panose="020B0604020202020204" pitchFamily="34" charset="0"/>
              <a:buChar char="•"/>
            </a:pPr>
            <a:r>
              <a:rPr lang="en-US" sz="2000" dirty="0" err="1"/>
              <a:t>Suç</a:t>
            </a:r>
            <a:r>
              <a:rPr lang="en-US" sz="2000" dirty="0"/>
              <a:t> </a:t>
            </a:r>
            <a:r>
              <a:rPr lang="en-US" sz="2000" dirty="0" err="1"/>
              <a:t>oluşturan</a:t>
            </a:r>
            <a:r>
              <a:rPr lang="en-US" sz="2000" dirty="0"/>
              <a:t>, </a:t>
            </a:r>
            <a:r>
              <a:rPr lang="en-US" sz="2000" dirty="0" err="1"/>
              <a:t>kırıcı</a:t>
            </a:r>
            <a:r>
              <a:rPr lang="en-US" sz="2000" dirty="0"/>
              <a:t> </a:t>
            </a:r>
            <a:r>
              <a:rPr lang="en-US" sz="2000" dirty="0" err="1"/>
              <a:t>söz</a:t>
            </a:r>
            <a:r>
              <a:rPr lang="en-US" sz="2000" dirty="0"/>
              <a:t> </a:t>
            </a:r>
            <a:r>
              <a:rPr lang="en-US" sz="2000" dirty="0" err="1"/>
              <a:t>içeren</a:t>
            </a:r>
            <a:r>
              <a:rPr lang="en-US" sz="2000" dirty="0"/>
              <a:t> </a:t>
            </a:r>
            <a:r>
              <a:rPr lang="en-US" sz="2000" dirty="0" err="1"/>
              <a:t>veya</a:t>
            </a:r>
            <a:r>
              <a:rPr lang="en-US" sz="2000" dirty="0"/>
              <a:t> </a:t>
            </a:r>
            <a:r>
              <a:rPr lang="en-US" sz="2000" dirty="0" err="1"/>
              <a:t>sizi</a:t>
            </a:r>
            <a:r>
              <a:rPr lang="en-US" sz="2000" dirty="0"/>
              <a:t> </a:t>
            </a:r>
            <a:r>
              <a:rPr lang="en-US" sz="2000" dirty="0" err="1"/>
              <a:t>yanlış</a:t>
            </a:r>
            <a:r>
              <a:rPr lang="en-US" sz="2000" dirty="0"/>
              <a:t> </a:t>
            </a:r>
            <a:r>
              <a:rPr lang="en-US" sz="2000" dirty="0" err="1"/>
              <a:t>tanıtan</a:t>
            </a:r>
            <a:r>
              <a:rPr lang="en-US" sz="2000" dirty="0"/>
              <a:t> </a:t>
            </a:r>
            <a:r>
              <a:rPr lang="en-US" sz="2000" dirty="0" err="1"/>
              <a:t>paylaşımlar</a:t>
            </a:r>
            <a:r>
              <a:rPr lang="en-US" sz="2000" dirty="0"/>
              <a:t> </a:t>
            </a:r>
            <a:r>
              <a:rPr lang="en-US" sz="2000" dirty="0" err="1"/>
              <a:t>yapılmamalıdır</a:t>
            </a:r>
            <a:r>
              <a:rPr lang="en-US" sz="2000" dirty="0"/>
              <a:t>. </a:t>
            </a:r>
          </a:p>
          <a:p>
            <a:pPr marL="342900" indent="-342900" algn="just">
              <a:buFont typeface="Arial" panose="020B0604020202020204" pitchFamily="34" charset="0"/>
              <a:buChar char="•"/>
            </a:pPr>
            <a:r>
              <a:rPr lang="en-US" sz="2000" dirty="0" err="1"/>
              <a:t>Sahte</a:t>
            </a:r>
            <a:r>
              <a:rPr lang="en-US" sz="2000" dirty="0"/>
              <a:t> </a:t>
            </a:r>
            <a:r>
              <a:rPr lang="en-US" sz="2000" dirty="0" err="1"/>
              <a:t>hesaplara</a:t>
            </a:r>
            <a:r>
              <a:rPr lang="en-US" sz="2000" dirty="0"/>
              <a:t> </a:t>
            </a:r>
            <a:r>
              <a:rPr lang="en-US" sz="2000" dirty="0" err="1"/>
              <a:t>karşı</a:t>
            </a:r>
            <a:r>
              <a:rPr lang="en-US" sz="2000" dirty="0"/>
              <a:t> </a:t>
            </a:r>
            <a:r>
              <a:rPr lang="en-US" sz="2000" dirty="0" err="1"/>
              <a:t>dikkatli</a:t>
            </a:r>
            <a:r>
              <a:rPr lang="en-US" sz="2000" dirty="0"/>
              <a:t> </a:t>
            </a:r>
            <a:r>
              <a:rPr lang="en-US" sz="2000" dirty="0" err="1"/>
              <a:t>olunmalıdır</a:t>
            </a:r>
            <a:r>
              <a:rPr lang="en-US" sz="2000" dirty="0"/>
              <a:t>.</a:t>
            </a:r>
          </a:p>
          <a:p>
            <a:pPr marL="342900" indent="-342900" algn="just">
              <a:buFont typeface="Arial" panose="020B0604020202020204" pitchFamily="34" charset="0"/>
              <a:buChar char="•"/>
            </a:pPr>
            <a:r>
              <a:rPr lang="en-US" sz="2000" dirty="0" err="1"/>
              <a:t>Mesajdaki</a:t>
            </a:r>
            <a:r>
              <a:rPr lang="en-US" sz="2000" dirty="0"/>
              <a:t> </a:t>
            </a:r>
            <a:r>
              <a:rPr lang="en-US" sz="2000" dirty="0" err="1"/>
              <a:t>linke</a:t>
            </a:r>
            <a:r>
              <a:rPr lang="en-US" sz="2000" dirty="0"/>
              <a:t> </a:t>
            </a:r>
            <a:r>
              <a:rPr lang="en-US" sz="2000" dirty="0" err="1"/>
              <a:t>tıklamak</a:t>
            </a:r>
            <a:r>
              <a:rPr lang="en-US" sz="2000" dirty="0"/>
              <a:t> </a:t>
            </a:r>
            <a:r>
              <a:rPr lang="en-US" sz="2000" dirty="0" err="1"/>
              <a:t>veya</a:t>
            </a:r>
            <a:r>
              <a:rPr lang="en-US" sz="2000" dirty="0"/>
              <a:t> </a:t>
            </a:r>
            <a:r>
              <a:rPr lang="en-US" sz="2000" dirty="0" err="1"/>
              <a:t>sosyal</a:t>
            </a:r>
            <a:r>
              <a:rPr lang="en-US" sz="2000" dirty="0"/>
              <a:t> </a:t>
            </a:r>
            <a:r>
              <a:rPr lang="en-US" sz="2000" dirty="0" err="1"/>
              <a:t>mühendislik</a:t>
            </a:r>
            <a:r>
              <a:rPr lang="en-US" sz="2000" dirty="0"/>
              <a:t> </a:t>
            </a:r>
            <a:r>
              <a:rPr lang="en-US" sz="2000" dirty="0" err="1"/>
              <a:t>girişimi</a:t>
            </a:r>
            <a:r>
              <a:rPr lang="en-US" sz="2000" dirty="0"/>
              <a:t> </a:t>
            </a:r>
            <a:r>
              <a:rPr lang="en-US" sz="2000" dirty="0" err="1"/>
              <a:t>olabilecek</a:t>
            </a:r>
            <a:r>
              <a:rPr lang="en-US" sz="2000" dirty="0"/>
              <a:t> </a:t>
            </a:r>
            <a:r>
              <a:rPr lang="en-US" sz="2000" dirty="0" err="1"/>
              <a:t>mesajları</a:t>
            </a:r>
            <a:r>
              <a:rPr lang="en-US" sz="2000" dirty="0"/>
              <a:t> </a:t>
            </a:r>
          </a:p>
          <a:p>
            <a:pPr marL="342900" indent="-342900" algn="just">
              <a:buFont typeface="Arial" panose="020B0604020202020204" pitchFamily="34" charset="0"/>
              <a:buChar char="•"/>
            </a:pPr>
            <a:r>
              <a:rPr lang="en-US" sz="2000" dirty="0" err="1"/>
              <a:t>yaymak</a:t>
            </a:r>
            <a:r>
              <a:rPr lang="en-US" sz="2000" dirty="0"/>
              <a:t> </a:t>
            </a:r>
            <a:r>
              <a:rPr lang="en-US" sz="2000" dirty="0" err="1"/>
              <a:t>gibi</a:t>
            </a:r>
            <a:r>
              <a:rPr lang="en-US" sz="2000" dirty="0"/>
              <a:t> </a:t>
            </a:r>
            <a:r>
              <a:rPr lang="en-US" sz="2000" dirty="0" err="1"/>
              <a:t>hareketlerden</a:t>
            </a:r>
            <a:r>
              <a:rPr lang="en-US" sz="2000" dirty="0"/>
              <a:t> </a:t>
            </a:r>
            <a:r>
              <a:rPr lang="en-US" sz="2000" dirty="0" err="1"/>
              <a:t>kaçınılmalıdır</a:t>
            </a:r>
            <a:r>
              <a:rPr lang="en-US" sz="2000" dirty="0"/>
              <a:t>. </a:t>
            </a:r>
            <a:endParaRPr lang="tr-TR" sz="2000" dirty="0"/>
          </a:p>
        </p:txBody>
      </p:sp>
    </p:spTree>
    <p:extLst>
      <p:ext uri="{BB962C8B-B14F-4D97-AF65-F5344CB8AC3E}">
        <p14:creationId xmlns:p14="http://schemas.microsoft.com/office/powerpoint/2010/main" val="304642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1" name="Google Shape;89;p1" descr="A picture containing drawing, shirt&#10;&#10;Description automatically generated">
            <a:extLst>
              <a:ext uri="{FF2B5EF4-FFF2-40B4-BE49-F238E27FC236}">
                <a16:creationId xmlns="" xmlns:a16="http://schemas.microsoft.com/office/drawing/2014/main" id="{5BCCE40E-7B65-FD4D-9A97-BF4858A8F63A}"/>
              </a:ext>
            </a:extLst>
          </p:cNvPr>
          <p:cNvPicPr preferRelativeResize="0"/>
          <p:nvPr/>
        </p:nvPicPr>
        <p:blipFill rotWithShape="1">
          <a:blip r:embed="rId3">
            <a:alphaModFix/>
          </a:blip>
          <a:srcRect/>
          <a:stretch/>
        </p:blipFill>
        <p:spPr>
          <a:xfrm>
            <a:off x="8421552" y="6043210"/>
            <a:ext cx="3596315" cy="832934"/>
          </a:xfrm>
          <a:prstGeom prst="rect">
            <a:avLst/>
          </a:prstGeom>
          <a:noFill/>
          <a:ln>
            <a:noFill/>
          </a:ln>
        </p:spPr>
      </p:pic>
      <p:pic>
        <p:nvPicPr>
          <p:cNvPr id="12" name="Google Shape;88;p1" descr="A close up of a sign&#10;&#10;Description automatically generated">
            <a:extLst>
              <a:ext uri="{FF2B5EF4-FFF2-40B4-BE49-F238E27FC236}">
                <a16:creationId xmlns="" xmlns:a16="http://schemas.microsoft.com/office/drawing/2014/main" id="{590489E3-5F81-424C-A54F-4D3E3640F47F}"/>
              </a:ext>
            </a:extLst>
          </p:cNvPr>
          <p:cNvPicPr preferRelativeResize="0"/>
          <p:nvPr/>
        </p:nvPicPr>
        <p:blipFill rotWithShape="1">
          <a:blip r:embed="rId4">
            <a:alphaModFix/>
          </a:blip>
          <a:srcRect/>
          <a:stretch/>
        </p:blipFill>
        <p:spPr>
          <a:xfrm>
            <a:off x="3962400" y="2366127"/>
            <a:ext cx="4267200" cy="1061928"/>
          </a:xfrm>
          <a:prstGeom prst="rect">
            <a:avLst/>
          </a:prstGeom>
          <a:noFill/>
          <a:ln>
            <a:noFill/>
          </a:ln>
        </p:spPr>
      </p:pic>
      <p:pic>
        <p:nvPicPr>
          <p:cNvPr id="13" name="Google Shape;90;p1" descr="A picture containing drawing&#10;&#10;Description automatically generated">
            <a:extLst>
              <a:ext uri="{FF2B5EF4-FFF2-40B4-BE49-F238E27FC236}">
                <a16:creationId xmlns="" xmlns:a16="http://schemas.microsoft.com/office/drawing/2014/main" id="{0809EA5F-1E15-4E4A-A680-3CAFD4091682}"/>
              </a:ext>
            </a:extLst>
          </p:cNvPr>
          <p:cNvPicPr preferRelativeResize="0"/>
          <p:nvPr/>
        </p:nvPicPr>
        <p:blipFill rotWithShape="1">
          <a:blip r:embed="rId5">
            <a:alphaModFix amt="25000"/>
          </a:blip>
          <a:srcRect/>
          <a:stretch/>
        </p:blipFill>
        <p:spPr>
          <a:xfrm>
            <a:off x="32391" y="-4568"/>
            <a:ext cx="2946336" cy="6865246"/>
          </a:xfrm>
          <a:prstGeom prst="rect">
            <a:avLst/>
          </a:prstGeom>
          <a:noFill/>
          <a:ln>
            <a:noFill/>
          </a:ln>
        </p:spPr>
      </p:pic>
      <p:sp>
        <p:nvSpPr>
          <p:cNvPr id="14" name="Google Shape;91;p1">
            <a:extLst>
              <a:ext uri="{FF2B5EF4-FFF2-40B4-BE49-F238E27FC236}">
                <a16:creationId xmlns="" xmlns:a16="http://schemas.microsoft.com/office/drawing/2014/main" id="{6BCC6801-3919-7E4F-AAD2-6425D67C9554}"/>
              </a:ext>
            </a:extLst>
          </p:cNvPr>
          <p:cNvSpPr txBox="1"/>
          <p:nvPr/>
        </p:nvSpPr>
        <p:spPr>
          <a:xfrm>
            <a:off x="2625970" y="3786481"/>
            <a:ext cx="694006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2400" b="1" i="0" u="none" strike="noStrike" cap="none" dirty="0">
                <a:solidFill>
                  <a:schemeClr val="dk1"/>
                </a:solidFill>
                <a:latin typeface="Trebuchet MS"/>
                <a:ea typeface="Trebuchet MS"/>
                <a:cs typeface="Trebuchet MS"/>
                <a:sym typeface="Trebuchet MS"/>
              </a:rPr>
              <a:t>TEŞEKKÜRLER</a:t>
            </a:r>
            <a:endParaRPr dirty="0"/>
          </a:p>
        </p:txBody>
      </p:sp>
      <p:sp>
        <p:nvSpPr>
          <p:cNvPr id="2" name="Metin kutusu 1"/>
          <p:cNvSpPr txBox="1"/>
          <p:nvPr/>
        </p:nvSpPr>
        <p:spPr>
          <a:xfrm>
            <a:off x="9667630" y="5768869"/>
            <a:ext cx="1781257" cy="246221"/>
          </a:xfrm>
          <a:prstGeom prst="rect">
            <a:avLst/>
          </a:prstGeom>
          <a:noFill/>
        </p:spPr>
        <p:txBody>
          <a:bodyPr wrap="none" rtlCol="0">
            <a:spAutoFit/>
          </a:bodyPr>
          <a:lstStyle/>
          <a:p>
            <a:r>
              <a:rPr lang="en-US" sz="1000" dirty="0" err="1" smtClean="0"/>
              <a:t>Eğitmen</a:t>
            </a:r>
            <a:r>
              <a:rPr lang="en-US" sz="1000" dirty="0" smtClean="0"/>
              <a:t> : Ahmet Murat </a:t>
            </a:r>
            <a:r>
              <a:rPr lang="en-US" sz="1000" dirty="0" err="1" smtClean="0"/>
              <a:t>Türk</a:t>
            </a:r>
            <a:endParaRPr lang="tr-TR" sz="1000" dirty="0"/>
          </a:p>
        </p:txBody>
      </p:sp>
    </p:spTree>
    <p:extLst>
      <p:ext uri="{BB962C8B-B14F-4D97-AF65-F5344CB8AC3E}">
        <p14:creationId xmlns:p14="http://schemas.microsoft.com/office/powerpoint/2010/main" val="61561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1077178"/>
          </a:xfrm>
          <a:prstGeom prst="rect">
            <a:avLst/>
          </a:prstGeom>
          <a:noFill/>
          <a:ln>
            <a:noFill/>
          </a:ln>
        </p:spPr>
        <p:txBody>
          <a:bodyPr spcFirstLastPara="1" wrap="square" lIns="91425" tIns="45700" rIns="91425" bIns="45700" anchor="t" anchorCtr="0">
            <a:spAutoFit/>
          </a:bodyPr>
          <a:lstStyle/>
          <a:p>
            <a:pPr lvl="0" algn="ctr"/>
            <a:r>
              <a:rPr lang="tr-TR" sz="3200" b="1" dirty="0"/>
              <a:t>KÖTÜ AMAÇLI YAZILIMLARIN TARİHİ VE ÇARPICI ÖRNEKLERİ</a:t>
            </a: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2" name="Dikdörtgen 1"/>
          <p:cNvSpPr/>
          <p:nvPr/>
        </p:nvSpPr>
        <p:spPr>
          <a:xfrm>
            <a:off x="708917" y="1682152"/>
            <a:ext cx="6247054" cy="3477875"/>
          </a:xfrm>
          <a:prstGeom prst="rect">
            <a:avLst/>
          </a:prstGeom>
        </p:spPr>
        <p:txBody>
          <a:bodyPr wrap="square">
            <a:spAutoFit/>
          </a:bodyPr>
          <a:lstStyle/>
          <a:p>
            <a:pPr marL="285750" indent="-285750">
              <a:buFont typeface="Arial" panose="020B0604020202020204" pitchFamily="34" charset="0"/>
              <a:buChar char="•"/>
            </a:pPr>
            <a:r>
              <a:rPr lang="tr-TR" sz="2000" dirty="0"/>
              <a:t>Kötü amaçlı yazılımlar (1970’lerdeki birkaç deneysel çalışma dışında) 1980’lerde ortaya çıkmaya başlamıştır. </a:t>
            </a:r>
          </a:p>
          <a:p>
            <a:pPr marL="285750" indent="-285750">
              <a:buFont typeface="Arial" panose="020B0604020202020204" pitchFamily="34" charset="0"/>
              <a:buChar char="•"/>
            </a:pPr>
            <a:r>
              <a:rPr lang="tr-TR" sz="2000" dirty="0"/>
              <a:t>Yaygın etki yapan ilk örneklerinden biri 1988 yılında üretilen ve kendini ağ üzerinden yayarak sistemleri çökerten Morris adlı solucandır. </a:t>
            </a:r>
          </a:p>
          <a:p>
            <a:pPr marL="285750" indent="-285750">
              <a:buFont typeface="Arial" panose="020B0604020202020204" pitchFamily="34" charset="0"/>
              <a:buChar char="•"/>
            </a:pPr>
            <a:r>
              <a:rPr lang="tr-TR" sz="2000" dirty="0"/>
              <a:t>Bu solucanı üreten Robert Morris, kötü amaçlı yazılım geliştirdiği için cezayla karşılaşan ilk kişidir. </a:t>
            </a:r>
          </a:p>
          <a:p>
            <a:pPr marL="285750" indent="-285750">
              <a:buFont typeface="Arial" panose="020B0604020202020204" pitchFamily="34" charset="0"/>
              <a:buChar char="•"/>
            </a:pPr>
            <a:r>
              <a:rPr lang="tr-TR" sz="2000" dirty="0"/>
              <a:t>Morris solucanı, Unix sistemlerindeki bazı programların zafiyetlerinden ve kullanıcıların </a:t>
            </a:r>
            <a:r>
              <a:rPr lang="tr-TR" sz="2000" dirty="0" smtClean="0"/>
              <a:t>zayıf</a:t>
            </a:r>
            <a:r>
              <a:rPr lang="en-US" sz="2000" dirty="0" smtClean="0"/>
              <a:t> </a:t>
            </a:r>
            <a:r>
              <a:rPr lang="tr-TR" sz="2000" dirty="0" smtClean="0"/>
              <a:t>parolalarından </a:t>
            </a:r>
            <a:r>
              <a:rPr lang="tr-TR" sz="2000" dirty="0"/>
              <a:t>faydalanmıştır. </a:t>
            </a:r>
          </a:p>
        </p:txBody>
      </p:sp>
      <p:pic>
        <p:nvPicPr>
          <p:cNvPr id="3" name="Resi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0045" y="1763485"/>
            <a:ext cx="4841450" cy="2842080"/>
          </a:xfrm>
          <a:prstGeom prst="rect">
            <a:avLst/>
          </a:prstGeom>
        </p:spPr>
      </p:pic>
    </p:spTree>
    <p:extLst>
      <p:ext uri="{BB962C8B-B14F-4D97-AF65-F5344CB8AC3E}">
        <p14:creationId xmlns:p14="http://schemas.microsoft.com/office/powerpoint/2010/main" val="37192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1246455"/>
          </a:xfrm>
          <a:prstGeom prst="rect">
            <a:avLst/>
          </a:prstGeom>
          <a:noFill/>
          <a:ln>
            <a:noFill/>
          </a:ln>
        </p:spPr>
        <p:txBody>
          <a:bodyPr spcFirstLastPara="1" wrap="square" lIns="91425" tIns="45700" rIns="91425" bIns="45700" anchor="t" anchorCtr="0">
            <a:spAutoFit/>
          </a:bodyPr>
          <a:lstStyle/>
          <a:p>
            <a:pPr algn="ctr"/>
            <a:r>
              <a:rPr lang="tr-TR" sz="3200" b="1" dirty="0"/>
              <a:t>KÖTÜ AMAÇLI YAZILIMLARIN TARİHİ VE ÇARPICI ÖRNEKLERİ</a:t>
            </a:r>
          </a:p>
          <a:p>
            <a:pPr lvl="0" algn="ctr"/>
            <a:endParaRPr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2" name="Dikdörtgen 1"/>
          <p:cNvSpPr/>
          <p:nvPr/>
        </p:nvSpPr>
        <p:spPr>
          <a:xfrm>
            <a:off x="6792685" y="1957301"/>
            <a:ext cx="5058087" cy="2862322"/>
          </a:xfrm>
          <a:prstGeom prst="rect">
            <a:avLst/>
          </a:prstGeom>
        </p:spPr>
        <p:txBody>
          <a:bodyPr wrap="square">
            <a:spAutoFit/>
          </a:bodyPr>
          <a:lstStyle/>
          <a:p>
            <a:pPr marL="285750" indent="-285750" algn="just">
              <a:buFont typeface="Arial" panose="020B0604020202020204" pitchFamily="34" charset="0"/>
              <a:buChar char="•"/>
            </a:pPr>
            <a:r>
              <a:rPr lang="tr-TR" sz="2000" dirty="0"/>
              <a:t>1990’lar ve 2000’ler boyunca İnternet’in giderek yaygınlaşmasıyla kötü amaçlı yazılımlar </a:t>
            </a:r>
            <a:r>
              <a:rPr lang="tr-TR" sz="2000" dirty="0" smtClean="0"/>
              <a:t>da</a:t>
            </a:r>
            <a:r>
              <a:rPr lang="en-US" sz="2000" dirty="0" smtClean="0"/>
              <a:t> </a:t>
            </a:r>
            <a:r>
              <a:rPr lang="tr-TR" sz="2000" dirty="0" smtClean="0"/>
              <a:t>yaygınlaşmış </a:t>
            </a:r>
            <a:r>
              <a:rPr lang="tr-TR" sz="2000" dirty="0"/>
              <a:t>ve etkilerini artırmışlardır. </a:t>
            </a:r>
          </a:p>
          <a:p>
            <a:pPr marL="285750" indent="-285750" algn="just">
              <a:buFont typeface="Arial" panose="020B0604020202020204" pitchFamily="34" charset="0"/>
              <a:buChar char="•"/>
            </a:pPr>
            <a:r>
              <a:rPr lang="tr-TR" sz="2000" dirty="0"/>
              <a:t>2010’lara gelindiğinde artık bu yazılımlar çoğunlukla ülkeler arası siber savaşta kullanılmak üzere veya büyük suç örgütleri tarafından maddi kazanç elde etmek amacıyla geliştirilir hale gelmiştir. </a:t>
            </a:r>
          </a:p>
        </p:txBody>
      </p:sp>
      <p:pic>
        <p:nvPicPr>
          <p:cNvPr id="3" name="Resi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080" y="2032881"/>
            <a:ext cx="6309605" cy="2786742"/>
          </a:xfrm>
          <a:prstGeom prst="rect">
            <a:avLst/>
          </a:prstGeom>
        </p:spPr>
      </p:pic>
    </p:spTree>
    <p:extLst>
      <p:ext uri="{BB962C8B-B14F-4D97-AF65-F5344CB8AC3E}">
        <p14:creationId xmlns:p14="http://schemas.microsoft.com/office/powerpoint/2010/main" val="220825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1415732"/>
          </a:xfrm>
          <a:prstGeom prst="rect">
            <a:avLst/>
          </a:prstGeom>
          <a:noFill/>
          <a:ln>
            <a:noFill/>
          </a:ln>
        </p:spPr>
        <p:txBody>
          <a:bodyPr spcFirstLastPara="1" wrap="square" lIns="91425" tIns="45700" rIns="91425" bIns="45700" anchor="t" anchorCtr="0">
            <a:spAutoFit/>
          </a:bodyPr>
          <a:lstStyle/>
          <a:p>
            <a:pPr algn="ctr"/>
            <a:r>
              <a:rPr lang="tr-TR" sz="3200" b="1" dirty="0"/>
              <a:t>KÖTÜ AMAÇLI YAZILIMLARIN TARİHİ VE ÇARPICI ÖRNEKLERİ</a:t>
            </a:r>
          </a:p>
          <a:p>
            <a:pPr lvl="0" algn="ctr"/>
            <a:endParaRPr lang="tr-TR" sz="1100" b="1" dirty="0">
              <a:cs typeface="Calibri" panose="020F0502020204030204" pitchFamily="34" charset="0"/>
            </a:endParaRPr>
          </a:p>
          <a:p>
            <a:pPr lvl="0" algn="ctr"/>
            <a:endParaRPr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2" name="Dikdörtgen 1"/>
          <p:cNvSpPr/>
          <p:nvPr/>
        </p:nvSpPr>
        <p:spPr>
          <a:xfrm>
            <a:off x="715766" y="1828564"/>
            <a:ext cx="5402005" cy="3477875"/>
          </a:xfrm>
          <a:prstGeom prst="rect">
            <a:avLst/>
          </a:prstGeom>
        </p:spPr>
        <p:txBody>
          <a:bodyPr wrap="square">
            <a:spAutoFit/>
          </a:bodyPr>
          <a:lstStyle/>
          <a:p>
            <a:pPr marL="285750" indent="-285750" algn="just">
              <a:buFont typeface="Arial" panose="020B0604020202020204" pitchFamily="34" charset="0"/>
              <a:buChar char="•"/>
            </a:pPr>
            <a:r>
              <a:rPr lang="tr-TR" sz="2000" dirty="0"/>
              <a:t>2017’de ortaya çıkan </a:t>
            </a:r>
            <a:r>
              <a:rPr lang="tr-TR" sz="2000" dirty="0" err="1"/>
              <a:t>WannaCry</a:t>
            </a:r>
            <a:r>
              <a:rPr lang="tr-TR" sz="2000" dirty="0"/>
              <a:t> adlı fidye yazılımı (</a:t>
            </a:r>
            <a:r>
              <a:rPr lang="tr-TR" sz="2000" dirty="0" err="1"/>
              <a:t>ransomware</a:t>
            </a:r>
            <a:r>
              <a:rPr lang="tr-TR" sz="2000" dirty="0"/>
              <a:t>) yoluyla, Windows sistemlerindeki bir zafiyeti kullanarak bilgisayardaki bütün dosyaları kilitleyen ve erişilmez  hale getiren bir saldırı gerçekleştirilmiştir. Saldırganlar dosyaları tekrar erişilebilir hale getirmek için fidye talep etmiştir. </a:t>
            </a:r>
          </a:p>
          <a:p>
            <a:pPr marL="285750" indent="-285750" algn="just">
              <a:buFont typeface="Arial" panose="020B0604020202020204" pitchFamily="34" charset="0"/>
              <a:buChar char="•"/>
            </a:pPr>
            <a:r>
              <a:rPr lang="tr-TR" sz="2000" dirty="0" err="1"/>
              <a:t>Oltalama</a:t>
            </a:r>
            <a:r>
              <a:rPr lang="tr-TR" sz="2000" dirty="0"/>
              <a:t> (</a:t>
            </a:r>
            <a:r>
              <a:rPr lang="tr-TR" sz="2000" dirty="0" err="1"/>
              <a:t>phishing</a:t>
            </a:r>
            <a:r>
              <a:rPr lang="tr-TR" sz="2000" dirty="0"/>
              <a:t>) e-postalarıyla yayılan </a:t>
            </a:r>
            <a:r>
              <a:rPr lang="tr-TR" sz="2000" dirty="0" err="1"/>
              <a:t>WannaCry</a:t>
            </a:r>
            <a:r>
              <a:rPr lang="tr-TR" sz="2000" dirty="0"/>
              <a:t>, yüz binlerce kullanıcıyı etkilemiş ve ciddi maddi kayba yol açmıştır </a:t>
            </a:r>
          </a:p>
        </p:txBody>
      </p:sp>
      <p:pic>
        <p:nvPicPr>
          <p:cNvPr id="3" name="Resi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1884" y="1718220"/>
            <a:ext cx="5072525" cy="3380014"/>
          </a:xfrm>
          <a:prstGeom prst="rect">
            <a:avLst/>
          </a:prstGeom>
        </p:spPr>
      </p:pic>
    </p:spTree>
    <p:extLst>
      <p:ext uri="{BB962C8B-B14F-4D97-AF65-F5344CB8AC3E}">
        <p14:creationId xmlns:p14="http://schemas.microsoft.com/office/powerpoint/2010/main" val="334374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3"/>
          <a:stretch>
            <a:fillRect/>
          </a:stretch>
        </p:blipFill>
        <p:spPr>
          <a:xfrm>
            <a:off x="0" y="337459"/>
            <a:ext cx="12036232" cy="5551712"/>
          </a:xfrm>
          <a:prstGeom prst="rect">
            <a:avLst/>
          </a:prstGeom>
        </p:spPr>
      </p:pic>
    </p:spTree>
    <p:extLst>
      <p:ext uri="{BB962C8B-B14F-4D97-AF65-F5344CB8AC3E}">
        <p14:creationId xmlns:p14="http://schemas.microsoft.com/office/powerpoint/2010/main" val="3533007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07" y="942615"/>
            <a:ext cx="9138464" cy="5239386"/>
          </a:xfrm>
          <a:prstGeom prst="rect">
            <a:avLst/>
          </a:prstGeom>
        </p:spPr>
      </p:pic>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584735"/>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latin typeface="+mj-lt"/>
                <a:cs typeface="Calibri" panose="020F0502020204030204" pitchFamily="34" charset="0"/>
              </a:rPr>
              <a:t>KÖTÜ AMAÇLI  YAZILIM TÜRLERİ </a:t>
            </a:r>
            <a:endParaRPr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4">
            <a:alphaModFix/>
          </a:blip>
          <a:srcRect/>
          <a:stretch/>
        </p:blipFill>
        <p:spPr>
          <a:xfrm>
            <a:off x="10898416" y="6463025"/>
            <a:ext cx="1113079" cy="276999"/>
          </a:xfrm>
          <a:prstGeom prst="rect">
            <a:avLst/>
          </a:prstGeom>
          <a:noFill/>
          <a:ln>
            <a:noFill/>
          </a:ln>
        </p:spPr>
      </p:pic>
      <p:sp>
        <p:nvSpPr>
          <p:cNvPr id="2" name="Dikdörtgen 1"/>
          <p:cNvSpPr/>
          <p:nvPr/>
        </p:nvSpPr>
        <p:spPr>
          <a:xfrm>
            <a:off x="698642" y="1623316"/>
            <a:ext cx="7139071" cy="1938992"/>
          </a:xfrm>
          <a:prstGeom prst="rect">
            <a:avLst/>
          </a:prstGeom>
        </p:spPr>
        <p:txBody>
          <a:bodyPr wrap="square">
            <a:spAutoFit/>
          </a:bodyPr>
          <a:lstStyle/>
          <a:p>
            <a:pPr marL="342900" indent="-342900">
              <a:buFont typeface="Arial" panose="020B0604020202020204" pitchFamily="34" charset="0"/>
              <a:buChar char="•"/>
            </a:pPr>
            <a:r>
              <a:rPr lang="tr-TR" sz="2000" b="1" dirty="0" smtClean="0">
                <a:solidFill>
                  <a:schemeClr val="bg1"/>
                </a:solidFill>
              </a:rPr>
              <a:t>Bildiğiniz </a:t>
            </a:r>
            <a:r>
              <a:rPr lang="tr-TR" sz="2000" b="1" dirty="0">
                <a:solidFill>
                  <a:schemeClr val="bg1"/>
                </a:solidFill>
              </a:rPr>
              <a:t>bir kötü amaçlı yazılım adı veya türü var </a:t>
            </a:r>
            <a:r>
              <a:rPr lang="tr-TR" sz="2000" b="1" dirty="0" smtClean="0">
                <a:solidFill>
                  <a:schemeClr val="bg1"/>
                </a:solidFill>
              </a:rPr>
              <a:t>mıdır?</a:t>
            </a:r>
            <a:endParaRPr lang="en-US" sz="2000" b="1" dirty="0" smtClean="0">
              <a:solidFill>
                <a:schemeClr val="bg1"/>
              </a:solidFill>
            </a:endParaRPr>
          </a:p>
          <a:p>
            <a:pPr marL="342900" indent="-342900">
              <a:buFont typeface="Arial" panose="020B0604020202020204" pitchFamily="34" charset="0"/>
              <a:buChar char="•"/>
            </a:pPr>
            <a:r>
              <a:rPr lang="tr-TR" sz="2000" b="1" dirty="0" smtClean="0">
                <a:solidFill>
                  <a:schemeClr val="bg1"/>
                </a:solidFill>
              </a:rPr>
              <a:t>Kötü </a:t>
            </a:r>
            <a:r>
              <a:rPr lang="tr-TR" sz="2000" b="1" dirty="0">
                <a:solidFill>
                  <a:schemeClr val="bg1"/>
                </a:solidFill>
              </a:rPr>
              <a:t>amaçlı yazılımlar bulaştıkları sistemde neler yapabilir?</a:t>
            </a:r>
          </a:p>
          <a:p>
            <a:pPr marL="342900" indent="-342900">
              <a:buFont typeface="Arial" panose="020B0604020202020204" pitchFamily="34" charset="0"/>
              <a:buChar char="•"/>
            </a:pPr>
            <a:r>
              <a:rPr lang="tr-TR" sz="2000" b="1" dirty="0" smtClean="0">
                <a:solidFill>
                  <a:schemeClr val="bg1"/>
                </a:solidFill>
              </a:rPr>
              <a:t>Kötü </a:t>
            </a:r>
            <a:r>
              <a:rPr lang="tr-TR" sz="2000" b="1" dirty="0">
                <a:solidFill>
                  <a:schemeClr val="bg1"/>
                </a:solidFill>
              </a:rPr>
              <a:t>amaçlı yazılımların kişilere, kuruluşlara, topluma ve ülkeye zararları nelerdir? </a:t>
            </a:r>
          </a:p>
        </p:txBody>
      </p:sp>
    </p:spTree>
    <p:extLst>
      <p:ext uri="{BB962C8B-B14F-4D97-AF65-F5344CB8AC3E}">
        <p14:creationId xmlns:p14="http://schemas.microsoft.com/office/powerpoint/2010/main" val="145784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p:nvPr/>
        </p:nvSpPr>
        <p:spPr>
          <a:xfrm>
            <a:off x="1" y="5302251"/>
            <a:ext cx="176213" cy="155575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txBox="1"/>
          <p:nvPr/>
        </p:nvSpPr>
        <p:spPr>
          <a:xfrm>
            <a:off x="0" y="302488"/>
            <a:ext cx="8382002" cy="1077178"/>
          </a:xfrm>
          <a:prstGeom prst="rect">
            <a:avLst/>
          </a:prstGeom>
          <a:noFill/>
          <a:ln>
            <a:noFill/>
          </a:ln>
        </p:spPr>
        <p:txBody>
          <a:bodyPr spcFirstLastPara="1" wrap="square" lIns="91425" tIns="45700" rIns="91425" bIns="45700" anchor="t" anchorCtr="0">
            <a:spAutoFit/>
          </a:bodyPr>
          <a:lstStyle/>
          <a:p>
            <a:pPr lvl="0" algn="ctr"/>
            <a:r>
              <a:rPr lang="en-US" sz="3200" b="1" dirty="0">
                <a:solidFill>
                  <a:srgbClr val="3F3F3F"/>
                </a:solidFill>
                <a:latin typeface="+mj-lt"/>
                <a:cs typeface="Calibri" panose="020F0502020204030204" pitchFamily="34" charset="0"/>
              </a:rPr>
              <a:t>KÖTÜ AMAÇLI  YAZILIM </a:t>
            </a:r>
            <a:r>
              <a:rPr lang="en-US" sz="3200" b="1" dirty="0" smtClean="0">
                <a:solidFill>
                  <a:srgbClr val="3F3F3F"/>
                </a:solidFill>
                <a:latin typeface="+mj-lt"/>
                <a:cs typeface="Calibri" panose="020F0502020204030204" pitchFamily="34" charset="0"/>
              </a:rPr>
              <a:t>TÜRLERİ : </a:t>
            </a:r>
          </a:p>
          <a:p>
            <a:pPr lvl="0" algn="ctr"/>
            <a:r>
              <a:rPr lang="en-US" sz="3200" b="1" dirty="0" smtClean="0">
                <a:solidFill>
                  <a:srgbClr val="3F3F3F"/>
                </a:solidFill>
                <a:latin typeface="+mj-lt"/>
                <a:cs typeface="Calibri" panose="020F0502020204030204" pitchFamily="34" charset="0"/>
              </a:rPr>
              <a:t>VİRÜS</a:t>
            </a:r>
            <a:endParaRPr sz="1100" b="1" dirty="0">
              <a:latin typeface="+mj-lt"/>
              <a:cs typeface="Calibri" panose="020F0502020204030204" pitchFamily="34" charset="0"/>
            </a:endParaRPr>
          </a:p>
        </p:txBody>
      </p:sp>
      <p:pic>
        <p:nvPicPr>
          <p:cNvPr id="7" name="Google Shape;186;p10" descr="A close up of a sign&#10;&#10;Description automatically generated">
            <a:extLst>
              <a:ext uri="{FF2B5EF4-FFF2-40B4-BE49-F238E27FC236}">
                <a16:creationId xmlns:a16="http://schemas.microsoft.com/office/drawing/2014/main" xmlns="" id="{AFA35E2F-6C44-1F4B-8E16-F8A44A58A4B3}"/>
              </a:ext>
            </a:extLst>
          </p:cNvPr>
          <p:cNvPicPr preferRelativeResize="0"/>
          <p:nvPr/>
        </p:nvPicPr>
        <p:blipFill rotWithShape="1">
          <a:blip r:embed="rId3">
            <a:alphaModFix/>
          </a:blip>
          <a:srcRect/>
          <a:stretch/>
        </p:blipFill>
        <p:spPr>
          <a:xfrm>
            <a:off x="10898416" y="6463025"/>
            <a:ext cx="1113079" cy="276999"/>
          </a:xfrm>
          <a:prstGeom prst="rect">
            <a:avLst/>
          </a:prstGeom>
          <a:noFill/>
          <a:ln>
            <a:noFill/>
          </a:ln>
        </p:spPr>
      </p:pic>
      <p:sp>
        <p:nvSpPr>
          <p:cNvPr id="3" name="Dikdörtgen 2"/>
          <p:cNvSpPr/>
          <p:nvPr/>
        </p:nvSpPr>
        <p:spPr>
          <a:xfrm>
            <a:off x="787685" y="1971576"/>
            <a:ext cx="5101486" cy="2246769"/>
          </a:xfrm>
          <a:prstGeom prst="rect">
            <a:avLst/>
          </a:prstGeom>
        </p:spPr>
        <p:txBody>
          <a:bodyPr wrap="square">
            <a:spAutoFit/>
          </a:bodyPr>
          <a:lstStyle/>
          <a:p>
            <a:pPr marL="285750" indent="-285750" algn="just">
              <a:buFont typeface="Arial" panose="020B0604020202020204" pitchFamily="34" charset="0"/>
              <a:buChar char="•"/>
            </a:pPr>
            <a:r>
              <a:rPr lang="tr-TR" sz="2000" dirty="0" smtClean="0"/>
              <a:t>Kendisini </a:t>
            </a:r>
            <a:r>
              <a:rPr lang="tr-TR" sz="2000" dirty="0"/>
              <a:t>başka bir programa ekleyerek parazit gibi yaşayan kötü amaçlı yazılımlara virüs denir. </a:t>
            </a:r>
          </a:p>
          <a:p>
            <a:pPr marL="285750" indent="-285750" algn="just">
              <a:buFont typeface="Arial" panose="020B0604020202020204" pitchFamily="34" charset="0"/>
              <a:buChar char="•"/>
            </a:pPr>
            <a:r>
              <a:rPr lang="tr-TR" sz="2000" dirty="0"/>
              <a:t>Virüsün amacı hem kendisini başka programlara yaymak hem de bilgi çalma, cihaza veya dosyalara zarar verme gibi hedefleri gerçekleştirmektir. </a:t>
            </a:r>
          </a:p>
        </p:txBody>
      </p:sp>
      <p:pic>
        <p:nvPicPr>
          <p:cNvPr id="2" name="Resi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0467" y="1574070"/>
            <a:ext cx="5651028" cy="3533776"/>
          </a:xfrm>
          <a:prstGeom prst="rect">
            <a:avLst/>
          </a:prstGeom>
        </p:spPr>
      </p:pic>
    </p:spTree>
    <p:extLst>
      <p:ext uri="{BB962C8B-B14F-4D97-AF65-F5344CB8AC3E}">
        <p14:creationId xmlns:p14="http://schemas.microsoft.com/office/powerpoint/2010/main" val="82347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2056</TotalTime>
  <Words>2101</Words>
  <Application>Microsoft Office PowerPoint</Application>
  <PresentationFormat>Geniş ekran</PresentationFormat>
  <Paragraphs>197</Paragraphs>
  <Slides>39</Slides>
  <Notes>31</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39</vt:i4>
      </vt:variant>
    </vt:vector>
  </HeadingPairs>
  <TitlesOfParts>
    <vt:vector size="44" baseType="lpstr">
      <vt:lpstr>Arial</vt:lpstr>
      <vt:lpstr>Calibri</vt:lpstr>
      <vt:lpstr>Courier New</vt:lpstr>
      <vt:lpstr>Trebuchet MS</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Engin KAPKIN</dc:creator>
  <cp:lastModifiedBy>Murat Both Sides Now</cp:lastModifiedBy>
  <cp:revision>125</cp:revision>
  <dcterms:created xsi:type="dcterms:W3CDTF">2020-02-01T14:56:41Z</dcterms:created>
  <dcterms:modified xsi:type="dcterms:W3CDTF">2024-03-16T22:12:08Z</dcterms:modified>
</cp:coreProperties>
</file>